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2" r:id="rId22"/>
    <p:sldId id="277" r:id="rId23"/>
    <p:sldId id="297" r:id="rId24"/>
    <p:sldId id="288" r:id="rId25"/>
    <p:sldId id="278" r:id="rId26"/>
    <p:sldId id="279" r:id="rId27"/>
    <p:sldId id="280" r:id="rId28"/>
    <p:sldId id="281" r:id="rId29"/>
    <p:sldId id="283" r:id="rId30"/>
    <p:sldId id="284" r:id="rId31"/>
    <p:sldId id="285" r:id="rId32"/>
    <p:sldId id="286" r:id="rId33"/>
    <p:sldId id="287" r:id="rId34"/>
    <p:sldId id="290" r:id="rId35"/>
    <p:sldId id="291" r:id="rId36"/>
    <p:sldId id="292" r:id="rId37"/>
    <p:sldId id="293" r:id="rId38"/>
    <p:sldId id="294" r:id="rId39"/>
    <p:sldId id="296" r:id="rId40"/>
    <p:sldId id="295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clrMru>
    <a:srgbClr val="0000FF"/>
    <a:srgbClr val="0066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B7305B-7A8D-489F-B6CD-FA063620175D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9F61B8-B26B-4BB4-B887-6D4D0DADB5C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9F61B8-B26B-4BB4-B887-6D4D0DADB5C5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9F61B8-B26B-4BB4-B887-6D4D0DADB5C5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vsbr.com.br/download/presentations/detector_falha_propulsao.mkv" TargetMode="External"/><Relationship Id="rId2" Type="http://schemas.openxmlformats.org/officeDocument/2006/relationships/hyperlink" Target="mailto:omarachraf@gmail.com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omarachrafbrasil/propulsion_failure_detector.git" TargetMode="External"/><Relationship Id="rId4" Type="http://schemas.openxmlformats.org/officeDocument/2006/relationships/hyperlink" Target="http://www.uvsbr.com.br/download/presentations/Omar_Achraf_Sistema_detector_falha_propuls&#227;o_20230710.ppsx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marachrafbrasil/propulsion_failure_detector.gi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Detector de Falha de Propulsão em Aeronaves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" y="3886200"/>
            <a:ext cx="8763000" cy="2286000"/>
          </a:xfrm>
        </p:spPr>
        <p:txBody>
          <a:bodyPr>
            <a:normAutofit fontScale="55000" lnSpcReduction="20000"/>
          </a:bodyPr>
          <a:lstStyle/>
          <a:p>
            <a:r>
              <a:rPr lang="pt-BR" dirty="0" smtClean="0"/>
              <a:t>Trabalho da Disciplina de Sistemas de Tempo Real</a:t>
            </a:r>
          </a:p>
          <a:p>
            <a:r>
              <a:rPr lang="pt-BR" dirty="0" smtClean="0"/>
              <a:t>Omar Achraf</a:t>
            </a:r>
          </a:p>
          <a:p>
            <a:r>
              <a:rPr lang="pt-BR" dirty="0" smtClean="0"/>
              <a:t>Julho/2023 – Setembro/2023</a:t>
            </a:r>
          </a:p>
          <a:p>
            <a:r>
              <a:rPr lang="pt-BR" dirty="0" smtClean="0">
                <a:hlinkClick r:id="rId2"/>
              </a:rPr>
              <a:t>omarachraf@gmail.com</a:t>
            </a:r>
            <a:endParaRPr lang="pt-BR" dirty="0" smtClean="0"/>
          </a:p>
          <a:p>
            <a:endParaRPr lang="pt-BR" dirty="0" smtClean="0"/>
          </a:p>
          <a:p>
            <a:r>
              <a:rPr lang="en-US" sz="2100" dirty="0" err="1" smtClean="0"/>
              <a:t>Vídeo:</a:t>
            </a:r>
            <a:r>
              <a:rPr lang="en-US" sz="2100" dirty="0" err="1" smtClean="0">
                <a:hlinkClick r:id="rId3"/>
              </a:rPr>
              <a:t>http</a:t>
            </a:r>
            <a:r>
              <a:rPr lang="en-US" sz="2100" dirty="0" smtClean="0">
                <a:hlinkClick r:id="rId3"/>
              </a:rPr>
              <a:t>://</a:t>
            </a:r>
            <a:r>
              <a:rPr lang="en-US" sz="2100" dirty="0" err="1" smtClean="0">
                <a:hlinkClick r:id="rId3"/>
              </a:rPr>
              <a:t>www.uvsbr.com.br</a:t>
            </a:r>
            <a:r>
              <a:rPr lang="en-US" sz="2100" dirty="0" smtClean="0">
                <a:hlinkClick r:id="rId3"/>
              </a:rPr>
              <a:t>/download/presentations/</a:t>
            </a:r>
            <a:r>
              <a:rPr lang="en-US" sz="2100" dirty="0" err="1" smtClean="0">
                <a:hlinkClick r:id="rId3"/>
              </a:rPr>
              <a:t>detector_falha_propulsao.mkv</a:t>
            </a:r>
            <a:endParaRPr lang="en-US" sz="2100" dirty="0" smtClean="0"/>
          </a:p>
          <a:p>
            <a:r>
              <a:rPr lang="en-US" sz="2100" dirty="0" err="1" smtClean="0">
                <a:hlinkClick r:id="rId4"/>
              </a:rPr>
              <a:t>Apresentação:</a:t>
            </a:r>
            <a:r>
              <a:rPr lang="en-US" sz="2200" dirty="0" err="1" smtClean="0">
                <a:hlinkClick r:id="rId4"/>
              </a:rPr>
              <a:t>http</a:t>
            </a:r>
            <a:r>
              <a:rPr lang="en-US" sz="2200" dirty="0" smtClean="0">
                <a:hlinkClick r:id="rId4"/>
              </a:rPr>
              <a:t>://</a:t>
            </a:r>
            <a:r>
              <a:rPr lang="en-US" sz="2200" dirty="0" err="1" smtClean="0">
                <a:hlinkClick r:id="rId4"/>
              </a:rPr>
              <a:t>www.uvsbr.com.br</a:t>
            </a:r>
            <a:r>
              <a:rPr lang="en-US" sz="2200" dirty="0" smtClean="0">
                <a:hlinkClick r:id="rId4"/>
              </a:rPr>
              <a:t>/download/presentations/Omar_Achraf_Sistema_detector_falha_propulsão_20230710.ppsx</a:t>
            </a:r>
            <a:endParaRPr lang="en-US" sz="2200" dirty="0" smtClean="0">
              <a:hlinkClick r:id="rId3"/>
            </a:endParaRPr>
          </a:p>
          <a:p>
            <a:r>
              <a:rPr lang="en-US" sz="2100" dirty="0" smtClean="0"/>
              <a:t>Projects: </a:t>
            </a:r>
            <a:r>
              <a:rPr lang="en-US" sz="2100" dirty="0" smtClean="0">
                <a:hlinkClick r:id="rId5"/>
              </a:rPr>
              <a:t>https://github.com/omarachrafbrasil/propulsion_failure_detector.git</a:t>
            </a:r>
            <a:endParaRPr lang="en-US" sz="2100" dirty="0" smtClean="0"/>
          </a:p>
          <a:p>
            <a:endParaRPr lang="en-US" sz="2100" dirty="0"/>
          </a:p>
        </p:txBody>
      </p:sp>
    </p:spTree>
  </p:cSld>
  <p:clrMapOvr>
    <a:masterClrMapping/>
  </p:clrMapOvr>
  <p:transition advTm="4558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838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dirty="0" smtClean="0"/>
              <a:t>Diagrama de blocos </a:t>
            </a:r>
            <a:r>
              <a:rPr lang="pt-BR" b="1" dirty="0" smtClean="0">
                <a:solidFill>
                  <a:srgbClr val="0000FF"/>
                </a:solidFill>
              </a:rPr>
              <a:t>Com</a:t>
            </a:r>
            <a:r>
              <a:rPr lang="pt-BR" b="1" dirty="0" smtClean="0"/>
              <a:t> </a:t>
            </a:r>
            <a:r>
              <a:rPr lang="pt-BR" dirty="0" smtClean="0"/>
              <a:t>sistema detector</a:t>
            </a:r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2362200"/>
            <a:ext cx="7335837" cy="4200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800600"/>
          </a:xfrm>
        </p:spPr>
        <p:txBody>
          <a:bodyPr>
            <a:normAutofit/>
          </a:bodyPr>
          <a:lstStyle/>
          <a:p>
            <a:r>
              <a:rPr lang="pt-BR" dirty="0" smtClean="0"/>
              <a:t>Sistema Independente</a:t>
            </a:r>
          </a:p>
          <a:p>
            <a:r>
              <a:rPr lang="pt-BR" dirty="0" smtClean="0"/>
              <a:t>Entradas</a:t>
            </a:r>
          </a:p>
          <a:p>
            <a:pPr lvl="1"/>
            <a:r>
              <a:rPr lang="pt-BR" dirty="0" smtClean="0"/>
              <a:t>PWM do Autopiloto/Receptor</a:t>
            </a:r>
          </a:p>
          <a:p>
            <a:pPr lvl="1"/>
            <a:r>
              <a:rPr lang="pt-BR" dirty="0" smtClean="0"/>
              <a:t>Pulsos do Sensor (IR ou LDR)</a:t>
            </a:r>
          </a:p>
          <a:p>
            <a:r>
              <a:rPr lang="pt-BR" dirty="0" smtClean="0"/>
              <a:t>Saídas</a:t>
            </a:r>
          </a:p>
          <a:p>
            <a:pPr lvl="1"/>
            <a:r>
              <a:rPr lang="pt-BR" dirty="0" smtClean="0"/>
              <a:t>Sinal de Condição de Fallha Alcançada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8006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Implementado em </a:t>
            </a:r>
            <a:r>
              <a:rPr lang="pt-BR" b="1" dirty="0" smtClean="0"/>
              <a:t>ESP32 ou STM32 </a:t>
            </a:r>
            <a:r>
              <a:rPr lang="pt-BR" dirty="0" smtClean="0"/>
              <a:t>com </a:t>
            </a:r>
            <a:r>
              <a:rPr lang="pt-BR" b="1" dirty="0" smtClean="0"/>
              <a:t>FreeRTOS</a:t>
            </a:r>
          </a:p>
          <a:p>
            <a:r>
              <a:rPr lang="pt-BR" b="1" dirty="0" smtClean="0"/>
              <a:t>Tarefa 1</a:t>
            </a:r>
            <a:r>
              <a:rPr lang="pt-BR" dirty="0" smtClean="0"/>
              <a:t>: Ler Sinal PWM e transformar Largura de pulso em valor Normalizado de variável velocidade de rotação desejada em RPM;</a:t>
            </a:r>
          </a:p>
          <a:p>
            <a:r>
              <a:rPr lang="pt-BR" b="1" dirty="0" smtClean="0"/>
              <a:t>Tarefa 2</a:t>
            </a:r>
            <a:r>
              <a:rPr lang="pt-BR" dirty="0" smtClean="0"/>
              <a:t>: Ler Pulsos do sensor de pulsos (IR ou LDR) e transformar em variável de rotação aferida em RPM;</a:t>
            </a:r>
          </a:p>
          <a:p>
            <a:r>
              <a:rPr lang="pt-BR" b="1" dirty="0" smtClean="0"/>
              <a:t>Tarefa 3</a:t>
            </a:r>
            <a:r>
              <a:rPr lang="pt-BR" dirty="0" smtClean="0"/>
              <a:t>: Comparar os valores de velocidades determinados por Tarefa 1 e Tarefa 2 e armar condição de Falha;</a:t>
            </a:r>
          </a:p>
          <a:p>
            <a:r>
              <a:rPr lang="pt-BR" b="1" dirty="0" smtClean="0"/>
              <a:t>Tarefa 4</a:t>
            </a:r>
            <a:r>
              <a:rPr lang="pt-BR" dirty="0" smtClean="0"/>
              <a:t>: Observar condição de Falha e enviar Sinal de Falha para a Saída;</a:t>
            </a:r>
          </a:p>
          <a:p>
            <a:r>
              <a:rPr lang="pt-BR" dirty="0" smtClean="0"/>
              <a:t>[</a:t>
            </a:r>
            <a:r>
              <a:rPr lang="pt-BR" b="1" dirty="0" smtClean="0"/>
              <a:t>Tarefa 5</a:t>
            </a:r>
            <a:r>
              <a:rPr lang="pt-BR" dirty="0" smtClean="0"/>
              <a:t>: Opcional, Enviar por BlueTooth medida de RPM]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800600"/>
          </a:xfrm>
        </p:spPr>
        <p:txBody>
          <a:bodyPr>
            <a:normAutofit fontScale="77500" lnSpcReduction="20000"/>
          </a:bodyPr>
          <a:lstStyle/>
          <a:p>
            <a:r>
              <a:rPr lang="pt-BR" b="1" dirty="0" smtClean="0"/>
              <a:t>Tarefa 1</a:t>
            </a:r>
            <a:r>
              <a:rPr lang="pt-BR" dirty="0" smtClean="0"/>
              <a:t>, continuamente lê Sinal PWM em baixa frequência. No ESP32 módulo LEDC. Freq 50 Hz, largura de pulso: 1 a 2 ms;</a:t>
            </a:r>
          </a:p>
          <a:p>
            <a:r>
              <a:rPr lang="pt-BR" b="1" dirty="0" smtClean="0"/>
              <a:t>Tarefa 2</a:t>
            </a:r>
            <a:r>
              <a:rPr lang="pt-BR" dirty="0" smtClean="0"/>
              <a:t>, continuamente Ler Pulsos do sensor de Pulsos (IR ou LDR). Esperado pelo menos 1000 Pulsos por segundo. Hélice Bi-pá = 500 RPS =&gt; 30.000 RPM max.;</a:t>
            </a:r>
          </a:p>
          <a:p>
            <a:r>
              <a:rPr lang="pt-BR" b="1" dirty="0" smtClean="0"/>
              <a:t>Tarefa 3</a:t>
            </a:r>
            <a:r>
              <a:rPr lang="pt-BR" dirty="0" smtClean="0"/>
              <a:t>: Continuamente converte valores para RPM e compara gerando Valor “Falha Ativa” = 101d;</a:t>
            </a:r>
          </a:p>
          <a:p>
            <a:r>
              <a:rPr lang="pt-BR" b="1" dirty="0" smtClean="0"/>
              <a:t>Tarefa 4</a:t>
            </a:r>
            <a:r>
              <a:rPr lang="pt-BR" dirty="0" smtClean="0"/>
              <a:t>: Sinal de Saída por UART por protocolo Header + 101+ Checksum;</a:t>
            </a:r>
          </a:p>
          <a:p>
            <a:r>
              <a:rPr lang="pt-BR" dirty="0" smtClean="0"/>
              <a:t>[</a:t>
            </a:r>
            <a:r>
              <a:rPr lang="pt-BR" b="1" dirty="0" smtClean="0"/>
              <a:t>Tarefa 5</a:t>
            </a:r>
            <a:r>
              <a:rPr lang="pt-BR" dirty="0" smtClean="0"/>
              <a:t>: Opcional, Enviar por BlueTooth medida de RPM para terminal BT ou aplicativo. Adotar protocolot RT simplificado]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77500" lnSpcReduction="20000"/>
          </a:bodyPr>
          <a:lstStyle/>
          <a:p>
            <a:r>
              <a:rPr lang="pt-BR" dirty="0" smtClean="0"/>
              <a:t>Desafios</a:t>
            </a:r>
          </a:p>
          <a:p>
            <a:pPr lvl="1"/>
            <a:r>
              <a:rPr lang="pt-BR" dirty="0" smtClean="0"/>
              <a:t>Medir Pulsos (IR ou LDR). </a:t>
            </a:r>
          </a:p>
          <a:p>
            <a:pPr lvl="2"/>
            <a:r>
              <a:rPr lang="pt-BR" dirty="0" smtClean="0"/>
              <a:t>IR : Emissor IR parelho ao receptor IR. +Imune a interferências. Funciona sem Luz solar.</a:t>
            </a:r>
          </a:p>
          <a:p>
            <a:pPr lvl="2"/>
            <a:r>
              <a:rPr lang="pt-BR" dirty="0" smtClean="0"/>
              <a:t>LDR: Necessita Luz comum ou luz solar. – Imune a interferência. Existem Tacômetros em Aeromodelismo com LDR + lente.</a:t>
            </a:r>
          </a:p>
          <a:p>
            <a:pPr lvl="2"/>
            <a:r>
              <a:rPr lang="pt-BR" dirty="0" smtClean="0"/>
              <a:t>Medidas sobre ambos variam tensão e geram “ruído” na porta de interrupção do uControlador.</a:t>
            </a:r>
          </a:p>
          <a:p>
            <a:pPr lvl="2"/>
            <a:r>
              <a:rPr lang="pt-BR" dirty="0" smtClean="0"/>
              <a:t>Variação de tensão implica interrupção de hardware =&gt; contador ou medidor de intervalor entre passadas de pás. Se contador precisa Interrupçao de timer para base de tempo.</a:t>
            </a:r>
          </a:p>
          <a:p>
            <a:pPr lvl="1"/>
            <a:r>
              <a:rPr lang="pt-BR" dirty="0" smtClean="0"/>
              <a:t>Concorrência mutuamente exclusivas: Algumas Tarefas escreverão em variáveis enquanto outras lerão;</a:t>
            </a:r>
          </a:p>
          <a:p>
            <a:pPr lvl="1"/>
            <a:r>
              <a:rPr lang="pt-BR" dirty="0" smtClean="0"/>
              <a:t>Resposta em tempo real suficiente para atitude de aeronave;</a:t>
            </a:r>
          </a:p>
          <a:p>
            <a:pPr lvl="1"/>
            <a:r>
              <a:rPr lang="pt-BR" dirty="0" smtClean="0"/>
              <a:t>Interferência Eletromagnética na fiação e circuitaria devido ao motor e receptor;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2362200"/>
          </a:xfrm>
        </p:spPr>
        <p:txBody>
          <a:bodyPr>
            <a:normAutofit fontScale="85000" lnSpcReduction="10000"/>
          </a:bodyPr>
          <a:lstStyle/>
          <a:p>
            <a:r>
              <a:rPr lang="pt-BR" sz="2800" dirty="0" smtClean="0"/>
              <a:t>Montagem do Sensor: Sobre a torre de suporte do motor.</a:t>
            </a:r>
          </a:p>
          <a:p>
            <a:r>
              <a:rPr lang="pt-BR" sz="2800" dirty="0" smtClean="0"/>
              <a:t>Se sensor IR: Led IR + Receptor IR ou Modulos Sensor IR;</a:t>
            </a:r>
          </a:p>
          <a:p>
            <a:r>
              <a:rPr lang="pt-BR" sz="2800" dirty="0" smtClean="0"/>
              <a:t>Se LDR: LDR + Led sensível ao LDR, ou modulo sensor LDR;</a:t>
            </a:r>
          </a:p>
          <a:p>
            <a:r>
              <a:rPr lang="pt-BR" sz="2800" dirty="0" smtClean="0"/>
              <a:t>Fiação para chegar ao módulo.</a:t>
            </a:r>
            <a:endParaRPr lang="pt-BR" sz="2000" dirty="0" smtClean="0"/>
          </a:p>
          <a:p>
            <a:pPr lvl="2"/>
            <a:endParaRPr lang="pt-BR" sz="20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86400" y="3429000"/>
            <a:ext cx="3076575" cy="31376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914400"/>
          </a:xfrm>
        </p:spPr>
        <p:txBody>
          <a:bodyPr>
            <a:normAutofit/>
          </a:bodyPr>
          <a:lstStyle/>
          <a:p>
            <a:r>
              <a:rPr lang="pt-BR" sz="2800" dirty="0" smtClean="0"/>
              <a:t>Circuito Preliminar com ESP32 + Modulos Sensor IR</a:t>
            </a:r>
          </a:p>
          <a:p>
            <a:pPr lvl="2"/>
            <a:endParaRPr lang="pt-BR" sz="2000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743200"/>
            <a:ext cx="3592978" cy="294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4582" name="AutoShape 6" descr="blob:https://web.whatsapp.com/cbc22f1c-ae7c-4367-8c5e-e9b1ad1f0b0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584" name="AutoShape 8" descr="blob:https://web.whatsapp.com/cbc22f1c-ae7c-4367-8c5e-e9b1ad1f0b0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4586" name="Picture 10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368800" y="3276600"/>
            <a:ext cx="4013200" cy="300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/>
          </a:bodyPr>
          <a:lstStyle/>
          <a:p>
            <a:r>
              <a:rPr lang="pt-BR" dirty="0" smtClean="0"/>
              <a:t>Próximos passos / 2ª. Fase</a:t>
            </a:r>
          </a:p>
          <a:p>
            <a:pPr lvl="1"/>
            <a:r>
              <a:rPr lang="pt-BR" dirty="0" smtClean="0"/>
              <a:t>Experimento de código com interrupções pela variação de tensão do módulo sensor ao girar a hélice em várias velocidades;</a:t>
            </a:r>
          </a:p>
          <a:p>
            <a:pPr lvl="1"/>
            <a:r>
              <a:rPr lang="pt-BR" dirty="0" smtClean="0"/>
              <a:t>Upload FreeRTOS e estudo do SO;</a:t>
            </a:r>
          </a:p>
          <a:p>
            <a:pPr lvl="1"/>
            <a:r>
              <a:rPr lang="pt-BR" dirty="0" smtClean="0"/>
              <a:t>Codificação das Tarefas;</a:t>
            </a:r>
          </a:p>
          <a:p>
            <a:pPr lvl="1"/>
            <a:r>
              <a:rPr lang="pt-BR" dirty="0" smtClean="0"/>
              <a:t>Testes e Aferições;</a:t>
            </a:r>
          </a:p>
          <a:p>
            <a:pPr lvl="1"/>
            <a:r>
              <a:rPr lang="pt-BR" dirty="0" smtClean="0"/>
              <a:t>Relatório de Resultados.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8458200" cy="11430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Detector de Falha de Propulsão – </a:t>
            </a:r>
            <a:r>
              <a:rPr lang="pt-BR" b="1" dirty="0" smtClean="0">
                <a:solidFill>
                  <a:srgbClr val="C00000"/>
                </a:solidFill>
              </a:rPr>
              <a:t>Fase 2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 smtClean="0">
                <a:solidFill>
                  <a:srgbClr val="FF0000"/>
                </a:solidFill>
              </a:rPr>
              <a:t>2ª. Fase</a:t>
            </a:r>
          </a:p>
          <a:p>
            <a:pPr lvl="1"/>
            <a:r>
              <a:rPr lang="pt-BR" dirty="0" smtClean="0"/>
              <a:t>Experimento de código com interrupções do IR pela variação de tensão do módulo sensor ao girar a hélice em várias velocidades;</a:t>
            </a:r>
          </a:p>
          <a:p>
            <a:pPr lvl="1"/>
            <a:r>
              <a:rPr lang="pt-BR" dirty="0" smtClean="0"/>
              <a:t>Experimento de código com interrupções do PWM pela conexão com o Receptor de Rádio saída Throttle;</a:t>
            </a:r>
          </a:p>
          <a:p>
            <a:pPr lvl="1"/>
            <a:r>
              <a:rPr lang="pt-BR" dirty="0" smtClean="0"/>
              <a:t>Upload do Port FreeRTOS da Espressif ESP32 e estudo das operações necessárias deste SO;</a:t>
            </a:r>
          </a:p>
          <a:p>
            <a:pPr lvl="1"/>
            <a:r>
              <a:rPr lang="pt-BR" dirty="0" smtClean="0"/>
              <a:t>Codificação das Tarefas e calibração de prioridade;</a:t>
            </a:r>
          </a:p>
          <a:p>
            <a:pPr lvl="1"/>
            <a:r>
              <a:rPr lang="pt-BR" dirty="0" smtClean="0"/>
              <a:t>Testes e Aferições;</a:t>
            </a:r>
          </a:p>
          <a:p>
            <a:pPr lvl="1"/>
            <a:r>
              <a:rPr lang="pt-BR" dirty="0" smtClean="0"/>
              <a:t>Produção de Gráficos;</a:t>
            </a:r>
          </a:p>
          <a:p>
            <a:pPr lvl="1"/>
            <a:r>
              <a:rPr lang="pt-BR" dirty="0" smtClean="0"/>
              <a:t>Relatório de Resultados.</a:t>
            </a:r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Montagem Final</a:t>
            </a:r>
          </a:p>
          <a:p>
            <a:pPr lvl="1"/>
            <a:r>
              <a:rPr lang="pt-BR" dirty="0" smtClean="0"/>
              <a:t>Todos componentes comprado no Mercado Livre</a:t>
            </a:r>
          </a:p>
          <a:p>
            <a:pPr lvl="1"/>
            <a:r>
              <a:rPr lang="pt-BR" dirty="0" smtClean="0"/>
              <a:t>1 x Breadboard;</a:t>
            </a:r>
          </a:p>
          <a:p>
            <a:pPr lvl="1"/>
            <a:r>
              <a:rPr lang="pt-BR" dirty="0" smtClean="0"/>
              <a:t>1 x ESP32 30 pinos Dev Kit – V1;</a:t>
            </a:r>
          </a:p>
          <a:p>
            <a:pPr lvl="1"/>
            <a:r>
              <a:rPr lang="pt-BR" dirty="0" smtClean="0"/>
              <a:t>1 x Mini fonte 3.3 V + 5.0 V configurável;</a:t>
            </a:r>
          </a:p>
          <a:p>
            <a:pPr lvl="1"/>
            <a:r>
              <a:rPr lang="pt-BR" dirty="0" smtClean="0"/>
              <a:t>1 x Módulo IR;</a:t>
            </a:r>
          </a:p>
          <a:p>
            <a:pPr lvl="1"/>
            <a:r>
              <a:rPr lang="pt-BR" dirty="0" smtClean="0"/>
              <a:t>1 x Schmidt Trigger com 8 portas invertidas;</a:t>
            </a:r>
          </a:p>
          <a:p>
            <a:pPr lvl="1"/>
            <a:r>
              <a:rPr lang="pt-BR" dirty="0" smtClean="0"/>
              <a:t>1 x Módulo OLED SPI;</a:t>
            </a:r>
          </a:p>
          <a:p>
            <a:pPr lvl="1"/>
            <a:r>
              <a:rPr lang="pt-BR" dirty="0" smtClean="0"/>
              <a:t>2 x Resistores 10k ohm para divisor de tensão 5V </a:t>
            </a:r>
            <a:r>
              <a:rPr lang="pt-BR" dirty="0" smtClean="0">
                <a:sym typeface="Wingdings" pitchFamily="2" charset="2"/>
              </a:rPr>
              <a:t> 3.3V vindo do Receptor 5V.</a:t>
            </a:r>
          </a:p>
          <a:p>
            <a:pPr lvl="1"/>
            <a:r>
              <a:rPr lang="pt-BR" dirty="0" smtClean="0">
                <a:sym typeface="Wingdings" pitchFamily="2" charset="2"/>
              </a:rPr>
              <a:t>Cabos e conectores;</a:t>
            </a:r>
          </a:p>
          <a:p>
            <a:pPr lvl="1"/>
            <a:r>
              <a:rPr lang="pt-BR" dirty="0" smtClean="0">
                <a:sym typeface="Wingdings" pitchFamily="2" charset="2"/>
              </a:rPr>
              <a:t>Adicionalmente foi usado 1 x ESP32 para gerar PWM 1500 us a 50 Hz para testes;</a:t>
            </a:r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pt-BR" dirty="0" smtClean="0"/>
              <a:t>Contexto</a:t>
            </a:r>
          </a:p>
          <a:p>
            <a:pPr>
              <a:buNone/>
            </a:pPr>
            <a:endParaRPr lang="pt-BR" sz="2800" dirty="0" smtClean="0"/>
          </a:p>
          <a:p>
            <a:r>
              <a:rPr lang="pt-BR" sz="2800" dirty="0" smtClean="0"/>
              <a:t>Aplicação em RPAs – Aeronaves Remotamente Pilotadas que precisam de acionamento de Failsafe</a:t>
            </a:r>
          </a:p>
          <a:p>
            <a:r>
              <a:rPr lang="pt-BR" sz="2800" dirty="0" smtClean="0"/>
              <a:t>Aeronaves classe 3 (até 25 Kg)</a:t>
            </a:r>
          </a:p>
          <a:p>
            <a:r>
              <a:rPr lang="pt-BR" sz="2800" dirty="0" smtClean="0"/>
              <a:t>Asa fixa (Aviões)</a:t>
            </a:r>
          </a:p>
          <a:p>
            <a:r>
              <a:rPr lang="pt-BR" sz="2800" dirty="0" smtClean="0"/>
              <a:t>Motorização Elétrica ou Combustão Interna</a:t>
            </a:r>
          </a:p>
          <a:p>
            <a:r>
              <a:rPr lang="pt-BR" sz="2800" dirty="0" smtClean="0"/>
              <a:t>Com Hélices (sem turbinas)</a:t>
            </a:r>
          </a:p>
          <a:p>
            <a:r>
              <a:rPr lang="pt-BR" sz="2800" dirty="0" smtClean="0"/>
              <a:t>Autopilotados</a:t>
            </a:r>
          </a:p>
          <a:p>
            <a:pPr lvl="1">
              <a:buNone/>
            </a:pPr>
            <a:endParaRPr lang="pt-BR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05600" cy="609600"/>
          </a:xfrm>
        </p:spPr>
        <p:txBody>
          <a:bodyPr>
            <a:normAutofit/>
          </a:bodyPr>
          <a:lstStyle/>
          <a:p>
            <a:r>
              <a:rPr lang="pt-BR" dirty="0" smtClean="0"/>
              <a:t>Montagem Final do Protoboard</a:t>
            </a:r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1200" y="2209800"/>
            <a:ext cx="5257800" cy="45501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924800" cy="609600"/>
          </a:xfrm>
        </p:spPr>
        <p:txBody>
          <a:bodyPr>
            <a:normAutofit fontScale="62500" lnSpcReduction="20000"/>
          </a:bodyPr>
          <a:lstStyle/>
          <a:p>
            <a:r>
              <a:rPr lang="pt-BR" dirty="0" smtClean="0"/>
              <a:t>Montagem Final com o Aeromodelo Easy Star, sem autopiloto mas com receptor de Rádio</a:t>
            </a:r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438400"/>
            <a:ext cx="8001000" cy="392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Programação do Espressif FreeRTOS (Firmware)</a:t>
            </a:r>
          </a:p>
          <a:p>
            <a:pPr lvl="1"/>
            <a:r>
              <a:rPr lang="pt-BR" dirty="0" smtClean="0">
                <a:hlinkClick r:id="rId2"/>
              </a:rPr>
              <a:t>https://github.com/omarachrafbrasil/propulsion_failure_detector.git</a:t>
            </a:r>
            <a:endParaRPr lang="pt-BR" dirty="0" smtClean="0"/>
          </a:p>
          <a:p>
            <a:pPr lvl="1"/>
            <a:r>
              <a:rPr lang="pt-BR" dirty="0" smtClean="0"/>
              <a:t>Diretório ESP32/detector_pwm_ir</a:t>
            </a:r>
          </a:p>
          <a:p>
            <a:pPr lvl="1"/>
            <a:r>
              <a:rPr lang="pt-BR" dirty="0" smtClean="0"/>
              <a:t>Módulos:</a:t>
            </a:r>
          </a:p>
          <a:p>
            <a:pPr lvl="2"/>
            <a:r>
              <a:rPr lang="pt-BR" dirty="0" smtClean="0"/>
              <a:t>Implementação no VS extensão PlatformIO configurado para ESP32 plataforma Espressif com seu porte do FreeRTOS;</a:t>
            </a:r>
          </a:p>
          <a:p>
            <a:pPr lvl="2"/>
            <a:r>
              <a:rPr lang="pt-BR" dirty="0" smtClean="0"/>
              <a:t>src/main.cpp – Estrutura e Lógica principal geral;</a:t>
            </a:r>
          </a:p>
          <a:p>
            <a:pPr lvl="2"/>
            <a:r>
              <a:rPr lang="pt-BR" dirty="0" smtClean="0"/>
              <a:t>include/Chronometer.h – Encapsulamento para medições de timestamps. Acumula 10 timestamps e envia por serial a 1Mbps;</a:t>
            </a:r>
          </a:p>
          <a:p>
            <a:pPr lvl="2"/>
            <a:r>
              <a:rPr lang="pt-BR" dirty="0" smtClean="0"/>
              <a:t>include/RingBuffer.h – Buffer circular com capacidade de 5 amostras tanto para PWM quanto para RPS;</a:t>
            </a:r>
          </a:p>
          <a:p>
            <a:pPr lvl="2"/>
            <a:r>
              <a:rPr lang="pt-BR" dirty="0" smtClean="0"/>
              <a:t>include/CriticalSection.h – Para controle das seções que fazem Leitura/Escrita, Escrita/Escrita de variáveis comuns entre as tarefas/ISRs concorrentes;</a:t>
            </a:r>
          </a:p>
          <a:p>
            <a:pPr lvl="2"/>
            <a:r>
              <a:rPr lang="pt-BR" dirty="0" smtClean="0"/>
              <a:t>include/Correlation.h – Implementa a Correlação de Spearman e de Pearson para correlação PWM x RPS (do IR pulses);</a:t>
            </a:r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8006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ISRs (Interrupt Service Routine) e Tasks </a:t>
            </a:r>
            <a:r>
              <a:rPr lang="en-US" dirty="0" err="1" smtClean="0"/>
              <a:t>necessárias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ISR </a:t>
            </a:r>
            <a:r>
              <a:rPr lang="en-US" dirty="0" err="1" smtClean="0"/>
              <a:t>para</a:t>
            </a:r>
            <a:r>
              <a:rPr lang="en-US" dirty="0" smtClean="0"/>
              <a:t> PWM </a:t>
            </a:r>
            <a:r>
              <a:rPr lang="en-US" dirty="0" smtClean="0">
                <a:sym typeface="Wingdings" pitchFamily="2" charset="2"/>
              </a:rPr>
              <a:t> </a:t>
            </a:r>
            <a:r>
              <a:rPr lang="en-US" dirty="0" err="1" smtClean="0">
                <a:sym typeface="Wingdings" pitchFamily="2" charset="2"/>
              </a:rPr>
              <a:t>Acordará</a:t>
            </a:r>
            <a:r>
              <a:rPr lang="en-US" dirty="0" smtClean="0">
                <a:sym typeface="Wingdings" pitchFamily="2" charset="2"/>
              </a:rPr>
              <a:t> a Task de </a:t>
            </a:r>
            <a:r>
              <a:rPr lang="en-US" dirty="0" err="1" smtClean="0">
                <a:sym typeface="Wingdings" pitchFamily="2" charset="2"/>
              </a:rPr>
              <a:t>tratamento</a:t>
            </a:r>
            <a:r>
              <a:rPr lang="en-US" dirty="0" smtClean="0">
                <a:sym typeface="Wingdings" pitchFamily="2" charset="2"/>
              </a:rPr>
              <a:t> do PWM;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ISR </a:t>
            </a:r>
            <a:r>
              <a:rPr lang="en-US" dirty="0" err="1" smtClean="0">
                <a:sym typeface="Wingdings" pitchFamily="2" charset="2"/>
              </a:rPr>
              <a:t>para</a:t>
            </a:r>
            <a:r>
              <a:rPr lang="en-US" dirty="0" smtClean="0">
                <a:sym typeface="Wingdings" pitchFamily="2" charset="2"/>
              </a:rPr>
              <a:t> sensor IR  </a:t>
            </a:r>
            <a:r>
              <a:rPr lang="en-US" dirty="0" err="1" smtClean="0">
                <a:sym typeface="Wingdings" pitchFamily="2" charset="2"/>
              </a:rPr>
              <a:t>Acordará</a:t>
            </a:r>
            <a:r>
              <a:rPr lang="en-US" dirty="0" smtClean="0">
                <a:sym typeface="Wingdings" pitchFamily="2" charset="2"/>
              </a:rPr>
              <a:t> a Task de </a:t>
            </a:r>
            <a:r>
              <a:rPr lang="en-US" dirty="0" err="1" smtClean="0">
                <a:sym typeface="Wingdings" pitchFamily="2" charset="2"/>
              </a:rPr>
              <a:t>tratamento</a:t>
            </a:r>
            <a:r>
              <a:rPr lang="en-US" dirty="0" smtClean="0">
                <a:sym typeface="Wingdings" pitchFamily="2" charset="2"/>
              </a:rPr>
              <a:t> do sensor IR;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ISR </a:t>
            </a:r>
            <a:r>
              <a:rPr lang="en-US" dirty="0" err="1" smtClean="0">
                <a:sym typeface="Wingdings" pitchFamily="2" charset="2"/>
              </a:rPr>
              <a:t>para</a:t>
            </a:r>
            <a:r>
              <a:rPr lang="en-US" dirty="0" smtClean="0">
                <a:sym typeface="Wingdings" pitchFamily="2" charset="2"/>
              </a:rPr>
              <a:t> Tempo  </a:t>
            </a:r>
            <a:r>
              <a:rPr lang="en-US" dirty="0" err="1" smtClean="0">
                <a:sym typeface="Wingdings" pitchFamily="2" charset="2"/>
              </a:rPr>
              <a:t>Acordará</a:t>
            </a:r>
            <a:r>
              <a:rPr lang="en-US" dirty="0" smtClean="0">
                <a:sym typeface="Wingdings" pitchFamily="2" charset="2"/>
              </a:rPr>
              <a:t> a Task de </a:t>
            </a:r>
            <a:r>
              <a:rPr lang="en-US" dirty="0" err="1" smtClean="0">
                <a:sym typeface="Wingdings" pitchFamily="2" charset="2"/>
              </a:rPr>
              <a:t>tratamento</a:t>
            </a:r>
            <a:r>
              <a:rPr lang="en-US" dirty="0" smtClean="0">
                <a:sym typeface="Wingdings" pitchFamily="2" charset="2"/>
              </a:rPr>
              <a:t> de base de tempo;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Task PWM  </a:t>
            </a:r>
            <a:r>
              <a:rPr lang="en-US" dirty="0" err="1" smtClean="0">
                <a:sym typeface="Wingdings" pitchFamily="2" charset="2"/>
              </a:rPr>
              <a:t>Uma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interrupção</a:t>
            </a:r>
            <a:r>
              <a:rPr lang="en-US" dirty="0" smtClean="0">
                <a:sym typeface="Wingdings" pitchFamily="2" charset="2"/>
              </a:rPr>
              <a:t> de hardware </a:t>
            </a:r>
            <a:r>
              <a:rPr lang="en-US" dirty="0" err="1" smtClean="0">
                <a:sym typeface="Wingdings" pitchFamily="2" charset="2"/>
              </a:rPr>
              <a:t>para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borda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subida</a:t>
            </a:r>
            <a:r>
              <a:rPr lang="en-US" dirty="0" smtClean="0">
                <a:sym typeface="Wingdings" pitchFamily="2" charset="2"/>
              </a:rPr>
              <a:t> e </a:t>
            </a:r>
            <a:r>
              <a:rPr lang="en-US" dirty="0" err="1" smtClean="0">
                <a:sym typeface="Wingdings" pitchFamily="2" charset="2"/>
              </a:rPr>
              <a:t>uma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interrupção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para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borda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descida</a:t>
            </a:r>
            <a:r>
              <a:rPr lang="en-US" dirty="0" smtClean="0">
                <a:sym typeface="Wingdings" pitchFamily="2" charset="2"/>
              </a:rPr>
              <a:t>. </a:t>
            </a:r>
            <a:r>
              <a:rPr lang="en-US" dirty="0" err="1" smtClean="0">
                <a:sym typeface="Wingdings" pitchFamily="2" charset="2"/>
              </a:rPr>
              <a:t>Medirá</a:t>
            </a:r>
            <a:r>
              <a:rPr lang="en-US" dirty="0" smtClean="0">
                <a:sym typeface="Wingdings" pitchFamily="2" charset="2"/>
              </a:rPr>
              <a:t> o </a:t>
            </a:r>
            <a:r>
              <a:rPr lang="en-US" dirty="0" err="1" smtClean="0">
                <a:sym typeface="Wingdings" pitchFamily="2" charset="2"/>
              </a:rPr>
              <a:t>intervalo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variável</a:t>
            </a:r>
            <a:r>
              <a:rPr lang="en-US" dirty="0" smtClean="0">
                <a:sym typeface="Wingdings" pitchFamily="2" charset="2"/>
              </a:rPr>
              <a:t> e o </a:t>
            </a:r>
            <a:r>
              <a:rPr lang="en-US" dirty="0" err="1" smtClean="0">
                <a:sym typeface="Wingdings" pitchFamily="2" charset="2"/>
              </a:rPr>
              <a:t>número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início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pulsos</a:t>
            </a:r>
            <a:r>
              <a:rPr lang="en-US" dirty="0" smtClean="0">
                <a:sym typeface="Wingdings" pitchFamily="2" charset="2"/>
              </a:rPr>
              <a:t>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Task IR  </a:t>
            </a:r>
            <a:r>
              <a:rPr lang="en-US" dirty="0" err="1" smtClean="0">
                <a:sym typeface="Wingdings" pitchFamily="2" charset="2"/>
              </a:rPr>
              <a:t>Uma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interrupção</a:t>
            </a:r>
            <a:r>
              <a:rPr lang="en-US" dirty="0" smtClean="0">
                <a:sym typeface="Wingdings" pitchFamily="2" charset="2"/>
              </a:rPr>
              <a:t> de hardware </a:t>
            </a:r>
            <a:r>
              <a:rPr lang="en-US" dirty="0" err="1" smtClean="0">
                <a:sym typeface="Wingdings" pitchFamily="2" charset="2"/>
              </a:rPr>
              <a:t>para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cada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passagem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pá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Hélice</a:t>
            </a:r>
            <a:r>
              <a:rPr lang="en-US" dirty="0" smtClean="0">
                <a:sym typeface="Wingdings" pitchFamily="2" charset="2"/>
              </a:rPr>
              <a:t>. </a:t>
            </a:r>
            <a:r>
              <a:rPr lang="en-US" dirty="0" err="1" smtClean="0">
                <a:sym typeface="Wingdings" pitchFamily="2" charset="2"/>
              </a:rPr>
              <a:t>Contará</a:t>
            </a:r>
            <a:r>
              <a:rPr lang="en-US" dirty="0" smtClean="0">
                <a:sym typeface="Wingdings" pitchFamily="2" charset="2"/>
              </a:rPr>
              <a:t> o </a:t>
            </a:r>
            <a:r>
              <a:rPr lang="en-US" dirty="0" err="1" smtClean="0">
                <a:sym typeface="Wingdings" pitchFamily="2" charset="2"/>
              </a:rPr>
              <a:t>número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passagens</a:t>
            </a:r>
            <a:r>
              <a:rPr lang="en-US" dirty="0" smtClean="0">
                <a:sym typeface="Wingdings" pitchFamily="2" charset="2"/>
              </a:rPr>
              <a:t>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Task Timer  </a:t>
            </a:r>
            <a:r>
              <a:rPr lang="en-US" dirty="0" err="1" smtClean="0">
                <a:sym typeface="Wingdings" pitchFamily="2" charset="2"/>
              </a:rPr>
              <a:t>Uma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interrupção</a:t>
            </a:r>
            <a:r>
              <a:rPr lang="en-US" dirty="0" smtClean="0">
                <a:sym typeface="Wingdings" pitchFamily="2" charset="2"/>
              </a:rPr>
              <a:t> de software de clock a </a:t>
            </a:r>
            <a:r>
              <a:rPr lang="en-US" dirty="0" err="1" smtClean="0">
                <a:sym typeface="Wingdings" pitchFamily="2" charset="2"/>
              </a:rPr>
              <a:t>cada</a:t>
            </a:r>
            <a:r>
              <a:rPr lang="en-US" dirty="0" smtClean="0">
                <a:sym typeface="Wingdings" pitchFamily="2" charset="2"/>
              </a:rPr>
              <a:t> 0.1 </a:t>
            </a:r>
            <a:r>
              <a:rPr lang="en-US" dirty="0" err="1" smtClean="0">
                <a:sym typeface="Wingdings" pitchFamily="2" charset="2"/>
              </a:rPr>
              <a:t>segundos</a:t>
            </a:r>
            <a:r>
              <a:rPr lang="en-US" dirty="0" smtClean="0">
                <a:sym typeface="Wingdings" pitchFamily="2" charset="2"/>
              </a:rPr>
              <a:t>. </a:t>
            </a:r>
            <a:r>
              <a:rPr lang="en-US" dirty="0" err="1" smtClean="0">
                <a:sym typeface="Wingdings" pitchFamily="2" charset="2"/>
              </a:rPr>
              <a:t>Determinará</a:t>
            </a:r>
            <a:r>
              <a:rPr lang="en-US" dirty="0" smtClean="0">
                <a:sym typeface="Wingdings" pitchFamily="2" charset="2"/>
              </a:rPr>
              <a:t> as </a:t>
            </a:r>
            <a:r>
              <a:rPr lang="en-US" dirty="0" err="1" smtClean="0">
                <a:sym typeface="Wingdings" pitchFamily="2" charset="2"/>
              </a:rPr>
              <a:t>freqências</a:t>
            </a:r>
            <a:r>
              <a:rPr lang="en-US" dirty="0" smtClean="0">
                <a:sym typeface="Wingdings" pitchFamily="2" charset="2"/>
              </a:rPr>
              <a:t> de PWM e de IR. </a:t>
            </a:r>
            <a:r>
              <a:rPr lang="en-US" dirty="0" err="1" smtClean="0">
                <a:sym typeface="Wingdings" pitchFamily="2" charset="2"/>
              </a:rPr>
              <a:t>Acumulará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em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RingBuffer</a:t>
            </a:r>
            <a:r>
              <a:rPr lang="en-US" dirty="0" smtClean="0">
                <a:sym typeface="Wingdings" pitchFamily="2" charset="2"/>
              </a:rPr>
              <a:t> as </a:t>
            </a:r>
            <a:r>
              <a:rPr lang="en-US" dirty="0" err="1" smtClean="0">
                <a:sym typeface="Wingdings" pitchFamily="2" charset="2"/>
              </a:rPr>
              <a:t>medidas</a:t>
            </a:r>
            <a:r>
              <a:rPr lang="en-US" dirty="0" smtClean="0">
                <a:sym typeface="Wingdings" pitchFamily="2" charset="2"/>
              </a:rPr>
              <a:t> de PWM e de </a:t>
            </a:r>
            <a:r>
              <a:rPr lang="en-US" dirty="0" err="1" smtClean="0">
                <a:sym typeface="Wingdings" pitchFamily="2" charset="2"/>
              </a:rPr>
              <a:t>frequência</a:t>
            </a:r>
            <a:r>
              <a:rPr lang="en-US" dirty="0" smtClean="0">
                <a:sym typeface="Wingdings" pitchFamily="2" charset="2"/>
              </a:rPr>
              <a:t> RPS do </a:t>
            </a:r>
            <a:r>
              <a:rPr lang="en-US" dirty="0" err="1" smtClean="0">
                <a:sym typeface="Wingdings" pitchFamily="2" charset="2"/>
              </a:rPr>
              <a:t>giro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da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hélice</a:t>
            </a:r>
            <a:r>
              <a:rPr lang="en-US" dirty="0" smtClean="0">
                <a:sym typeface="Wingdings" pitchFamily="2" charset="2"/>
              </a:rPr>
              <a:t> </a:t>
            </a:r>
            <a:r>
              <a:rPr lang="en-US" dirty="0" err="1" smtClean="0">
                <a:sym typeface="Wingdings" pitchFamily="2" charset="2"/>
              </a:rPr>
              <a:t>bipá</a:t>
            </a:r>
            <a:r>
              <a:rPr lang="en-US" dirty="0" smtClean="0">
                <a:sym typeface="Wingdings" pitchFamily="2" charset="2"/>
              </a:rPr>
              <a:t>. A </a:t>
            </a:r>
            <a:r>
              <a:rPr lang="en-US" dirty="0" err="1" smtClean="0">
                <a:sym typeface="Wingdings" pitchFamily="2" charset="2"/>
              </a:rPr>
              <a:t>cada</a:t>
            </a:r>
            <a:r>
              <a:rPr lang="en-US" dirty="0" smtClean="0">
                <a:sym typeface="Wingdings" pitchFamily="2" charset="2"/>
              </a:rPr>
              <a:t> 30 </a:t>
            </a:r>
            <a:r>
              <a:rPr lang="en-US" dirty="0" err="1" smtClean="0">
                <a:sym typeface="Wingdings" pitchFamily="2" charset="2"/>
              </a:rPr>
              <a:t>interrupções</a:t>
            </a:r>
            <a:r>
              <a:rPr lang="en-US" dirty="0" smtClean="0">
                <a:sym typeface="Wingdings" pitchFamily="2" charset="2"/>
              </a:rPr>
              <a:t> (3 </a:t>
            </a:r>
            <a:r>
              <a:rPr lang="en-US" dirty="0" err="1" smtClean="0">
                <a:sym typeface="Wingdings" pitchFamily="2" charset="2"/>
              </a:rPr>
              <a:t>segundos</a:t>
            </a:r>
            <a:r>
              <a:rPr lang="en-US" dirty="0" smtClean="0">
                <a:sym typeface="Wingdings" pitchFamily="2" charset="2"/>
              </a:rPr>
              <a:t>) </a:t>
            </a:r>
            <a:r>
              <a:rPr lang="en-US" dirty="0" err="1" smtClean="0">
                <a:sym typeface="Wingdings" pitchFamily="2" charset="2"/>
              </a:rPr>
              <a:t>calculará</a:t>
            </a:r>
            <a:r>
              <a:rPr lang="en-US" dirty="0" smtClean="0">
                <a:sym typeface="Wingdings" pitchFamily="2" charset="2"/>
              </a:rPr>
              <a:t> a </a:t>
            </a:r>
            <a:r>
              <a:rPr lang="en-US" dirty="0" err="1" smtClean="0">
                <a:sym typeface="Wingdings" pitchFamily="2" charset="2"/>
              </a:rPr>
              <a:t>correlação</a:t>
            </a:r>
            <a:r>
              <a:rPr lang="en-US" dirty="0" smtClean="0">
                <a:sym typeface="Wingdings" pitchFamily="2" charset="2"/>
              </a:rPr>
              <a:t> de Spearman do </a:t>
            </a:r>
            <a:r>
              <a:rPr lang="en-US" dirty="0" err="1" smtClean="0">
                <a:sym typeface="Wingdings" pitchFamily="2" charset="2"/>
              </a:rPr>
              <a:t>conjunto</a:t>
            </a:r>
            <a:r>
              <a:rPr lang="en-US" dirty="0" smtClean="0">
                <a:sym typeface="Wingdings" pitchFamily="2" charset="2"/>
              </a:rPr>
              <a:t> de 30 </a:t>
            </a:r>
            <a:r>
              <a:rPr lang="en-US" dirty="0" err="1" smtClean="0">
                <a:sym typeface="Wingdings" pitchFamily="2" charset="2"/>
              </a:rPr>
              <a:t>variaveis</a:t>
            </a:r>
            <a:r>
              <a:rPr lang="en-US" dirty="0" smtClean="0">
                <a:sym typeface="Wingdings" pitchFamily="2" charset="2"/>
              </a:rPr>
              <a:t> PWM e 30 </a:t>
            </a:r>
            <a:r>
              <a:rPr lang="en-US" dirty="0" err="1" smtClean="0">
                <a:sym typeface="Wingdings" pitchFamily="2" charset="2"/>
              </a:rPr>
              <a:t>variáveis</a:t>
            </a:r>
            <a:r>
              <a:rPr lang="en-US" dirty="0" smtClean="0">
                <a:sym typeface="Wingdings" pitchFamily="2" charset="2"/>
              </a:rPr>
              <a:t> RPS. </a:t>
            </a:r>
            <a:r>
              <a:rPr lang="en-US" dirty="0" err="1" smtClean="0">
                <a:sym typeface="Wingdings" pitchFamily="2" charset="2"/>
              </a:rPr>
              <a:t>Coeficiente</a:t>
            </a:r>
            <a:r>
              <a:rPr lang="en-US" dirty="0" smtClean="0">
                <a:sym typeface="Wingdings" pitchFamily="2" charset="2"/>
              </a:rPr>
              <a:t> &lt; 0.75 é </a:t>
            </a:r>
            <a:r>
              <a:rPr lang="en-US" dirty="0" err="1" smtClean="0">
                <a:sym typeface="Wingdings" pitchFamily="2" charset="2"/>
              </a:rPr>
              <a:t>Falha</a:t>
            </a:r>
            <a:r>
              <a:rPr lang="en-US" dirty="0" smtClean="0">
                <a:sym typeface="Wingdings" pitchFamily="2" charset="2"/>
              </a:rPr>
              <a:t>;</a:t>
            </a:r>
          </a:p>
          <a:p>
            <a:pPr lvl="1"/>
            <a:r>
              <a:rPr lang="en-US" dirty="0" smtClean="0">
                <a:sym typeface="Wingdings" pitchFamily="2" charset="2"/>
              </a:rPr>
              <a:t>Task Failure  Task de </a:t>
            </a:r>
            <a:r>
              <a:rPr lang="en-US" dirty="0" err="1" smtClean="0">
                <a:sym typeface="Wingdings" pitchFamily="2" charset="2"/>
              </a:rPr>
              <a:t>acionamento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Falha</a:t>
            </a:r>
            <a:r>
              <a:rPr lang="en-US" dirty="0" smtClean="0">
                <a:sym typeface="Wingdings" pitchFamily="2" charset="2"/>
              </a:rPr>
              <a:t>. Flag </a:t>
            </a:r>
            <a:r>
              <a:rPr lang="en-US" dirty="0" err="1" smtClean="0">
                <a:sym typeface="Wingdings" pitchFamily="2" charset="2"/>
              </a:rPr>
              <a:t>ativando</a:t>
            </a:r>
            <a:r>
              <a:rPr lang="en-US" dirty="0" smtClean="0">
                <a:sym typeface="Wingdings" pitchFamily="2" charset="2"/>
              </a:rPr>
              <a:t> led </a:t>
            </a:r>
            <a:r>
              <a:rPr lang="en-US" dirty="0" err="1" smtClean="0">
                <a:sym typeface="Wingdings" pitchFamily="2" charset="2"/>
              </a:rPr>
              <a:t>sinalilzador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condição</a:t>
            </a:r>
            <a:r>
              <a:rPr lang="en-US" dirty="0" smtClean="0">
                <a:sym typeface="Wingdings" pitchFamily="2" charset="2"/>
              </a:rPr>
              <a:t> de </a:t>
            </a:r>
            <a:r>
              <a:rPr lang="en-US" dirty="0" err="1" smtClean="0">
                <a:sym typeface="Wingdings" pitchFamily="2" charset="2"/>
              </a:rPr>
              <a:t>falha</a:t>
            </a:r>
            <a:r>
              <a:rPr lang="en-US" dirty="0" smtClean="0">
                <a:sym typeface="Wingdings" pitchFamily="2" charset="2"/>
              </a:rPr>
              <a:t>;</a:t>
            </a:r>
            <a:endParaRPr lang="en-US" dirty="0" smtClean="0"/>
          </a:p>
          <a:p>
            <a:pPr lvl="1"/>
            <a:r>
              <a:rPr lang="pt-BR" dirty="0" smtClean="0"/>
              <a:t>Task Display </a:t>
            </a:r>
            <a:r>
              <a:rPr lang="pt-BR" dirty="0" smtClean="0">
                <a:sym typeface="Wingdings" pitchFamily="2" charset="2"/>
              </a:rPr>
              <a:t> Mostra valores em OLED e loga na serial dados de buffers de correlação para análise / investigação.</a:t>
            </a:r>
            <a:endParaRPr lang="pt-BR" dirty="0" smtClean="0"/>
          </a:p>
          <a:p>
            <a:pPr lvl="1"/>
            <a:endParaRPr lang="pt-BR" dirty="0" smtClean="0"/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1600200"/>
          </a:xfrm>
        </p:spPr>
        <p:txBody>
          <a:bodyPr>
            <a:normAutofit fontScale="70000" lnSpcReduction="20000"/>
          </a:bodyPr>
          <a:lstStyle/>
          <a:p>
            <a:r>
              <a:rPr lang="pt-BR" dirty="0" smtClean="0"/>
              <a:t>Programação do Espressif FreeRTOS (Firmware)</a:t>
            </a:r>
          </a:p>
          <a:p>
            <a:pPr lvl="1"/>
            <a:r>
              <a:rPr lang="pt-BR" dirty="0" smtClean="0"/>
              <a:t>Classe Chronometro de envio serial do timestamp</a:t>
            </a:r>
          </a:p>
          <a:p>
            <a:pPr lvl="1"/>
            <a:r>
              <a:rPr lang="pt-BR" dirty="0" smtClean="0"/>
              <a:t>Bufferiza 10 timestamps antes de serializar;</a:t>
            </a:r>
          </a:p>
          <a:p>
            <a:pPr lvl="1"/>
            <a:r>
              <a:rPr lang="pt-BR" dirty="0" smtClean="0"/>
              <a:t>Apresenta um overhead devido a communicação serial mesmo a velocidade de </a:t>
            </a:r>
            <a:r>
              <a:rPr lang="en-US" dirty="0" smtClean="0"/>
              <a:t>921600 </a:t>
            </a:r>
            <a:r>
              <a:rPr lang="pt-BR" dirty="0" smtClean="0"/>
              <a:t>baud. Jitter observado na leitura no OLED;</a:t>
            </a:r>
          </a:p>
          <a:p>
            <a:pPr lvl="1"/>
            <a:endParaRPr lang="pt-BR" dirty="0" smtClean="0"/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81000" y="3276600"/>
            <a:ext cx="8610600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urier New" pitchFamily="49" charset="0"/>
              </a:rPr>
              <a:t>class Chronometer {</a:t>
            </a:r>
          </a:p>
          <a:p>
            <a:r>
              <a:rPr lang="en-US" sz="800" dirty="0" smtClean="0">
                <a:latin typeface="Courier New" pitchFamily="49" charset="0"/>
              </a:rPr>
              <a:t>private:</a:t>
            </a:r>
          </a:p>
          <a:p>
            <a:r>
              <a:rPr lang="en-US" sz="800" dirty="0" smtClean="0">
                <a:latin typeface="Courier New" pitchFamily="49" charset="0"/>
              </a:rPr>
              <a:t>    std::string text;</a:t>
            </a:r>
          </a:p>
          <a:p>
            <a:r>
              <a:rPr lang="en-US" sz="800" dirty="0" smtClean="0">
                <a:latin typeface="Courier New" pitchFamily="49" charset="0"/>
              </a:rPr>
              <a:t>    char buffer[50];</a:t>
            </a:r>
          </a:p>
          <a:p>
            <a:r>
              <a:rPr lang="en-US" sz="800" dirty="0" smtClean="0">
                <a:latin typeface="Courier New" pitchFamily="49" charset="0"/>
              </a:rPr>
              <a:t>    </a:t>
            </a:r>
            <a:r>
              <a:rPr lang="en-US" sz="800" dirty="0" err="1" smtClean="0">
                <a:latin typeface="Courier New" pitchFamily="49" charset="0"/>
              </a:rPr>
              <a:t>int</a:t>
            </a:r>
            <a:r>
              <a:rPr lang="en-US" sz="800" dirty="0" smtClean="0">
                <a:latin typeface="Courier New" pitchFamily="49" charset="0"/>
              </a:rPr>
              <a:t> count;</a:t>
            </a:r>
          </a:p>
          <a:p>
            <a:endParaRPr lang="en-US" sz="800" dirty="0" smtClean="0">
              <a:latin typeface="Courier New" pitchFamily="49" charset="0"/>
            </a:endParaRPr>
          </a:p>
          <a:p>
            <a:r>
              <a:rPr lang="en-US" sz="800" dirty="0" smtClean="0">
                <a:latin typeface="Courier New" pitchFamily="49" charset="0"/>
              </a:rPr>
              <a:t>public:</a:t>
            </a:r>
          </a:p>
          <a:p>
            <a:r>
              <a:rPr lang="en-US" sz="800" dirty="0" smtClean="0">
                <a:latin typeface="Courier New" pitchFamily="49" charset="0"/>
              </a:rPr>
              <a:t>    std::string label;</a:t>
            </a:r>
          </a:p>
          <a:p>
            <a:r>
              <a:rPr lang="en-US" sz="800" dirty="0" smtClean="0">
                <a:latin typeface="Courier New" pitchFamily="49" charset="0"/>
              </a:rPr>
              <a:t>    uint64_t </a:t>
            </a:r>
            <a:r>
              <a:rPr lang="en-US" sz="800" dirty="0" err="1" smtClean="0">
                <a:latin typeface="Courier New" pitchFamily="49" charset="0"/>
              </a:rPr>
              <a:t>startTime</a:t>
            </a:r>
            <a:r>
              <a:rPr lang="en-US" sz="800" dirty="0" smtClean="0">
                <a:latin typeface="Courier New" pitchFamily="49" charset="0"/>
              </a:rPr>
              <a:t>;</a:t>
            </a:r>
          </a:p>
          <a:p>
            <a:r>
              <a:rPr lang="en-US" sz="800" dirty="0" smtClean="0">
                <a:latin typeface="Courier New" pitchFamily="49" charset="0"/>
              </a:rPr>
              <a:t>    uint64_t </a:t>
            </a:r>
            <a:r>
              <a:rPr lang="en-US" sz="800" dirty="0" err="1" smtClean="0">
                <a:latin typeface="Courier New" pitchFamily="49" charset="0"/>
              </a:rPr>
              <a:t>stopTime</a:t>
            </a:r>
            <a:r>
              <a:rPr lang="en-US" sz="800" dirty="0" smtClean="0">
                <a:latin typeface="Courier New" pitchFamily="49" charset="0"/>
              </a:rPr>
              <a:t>;</a:t>
            </a:r>
          </a:p>
          <a:p>
            <a:endParaRPr lang="en-US" sz="800" dirty="0" smtClean="0">
              <a:latin typeface="Courier New" pitchFamily="49" charset="0"/>
            </a:endParaRPr>
          </a:p>
          <a:p>
            <a:r>
              <a:rPr lang="en-US" sz="800" dirty="0" smtClean="0">
                <a:latin typeface="Courier New" pitchFamily="49" charset="0"/>
              </a:rPr>
              <a:t>    Chronometer(std::string label) : buffer(""), count(1), label(label), </a:t>
            </a:r>
            <a:r>
              <a:rPr lang="en-US" sz="800" dirty="0" err="1" smtClean="0">
                <a:latin typeface="Courier New" pitchFamily="49" charset="0"/>
              </a:rPr>
              <a:t>startTime</a:t>
            </a:r>
            <a:r>
              <a:rPr lang="en-US" sz="800" dirty="0" smtClean="0">
                <a:latin typeface="Courier New" pitchFamily="49" charset="0"/>
              </a:rPr>
              <a:t>(0), </a:t>
            </a:r>
            <a:r>
              <a:rPr lang="en-US" sz="800" dirty="0" err="1" smtClean="0">
                <a:latin typeface="Courier New" pitchFamily="49" charset="0"/>
              </a:rPr>
              <a:t>stopTime</a:t>
            </a:r>
            <a:r>
              <a:rPr lang="en-US" sz="800" dirty="0" smtClean="0">
                <a:latin typeface="Courier New" pitchFamily="49" charset="0"/>
              </a:rPr>
              <a:t>(0) {  }</a:t>
            </a:r>
          </a:p>
          <a:p>
            <a:r>
              <a:rPr lang="en-US" sz="800" dirty="0" smtClean="0">
                <a:latin typeface="Courier New" pitchFamily="49" charset="0"/>
              </a:rPr>
              <a:t>…</a:t>
            </a:r>
          </a:p>
          <a:p>
            <a:r>
              <a:rPr lang="en-US" sz="800" dirty="0" smtClean="0">
                <a:latin typeface="Courier New" pitchFamily="49" charset="0"/>
              </a:rPr>
              <a:t>    __attribute__((</a:t>
            </a:r>
            <a:r>
              <a:rPr lang="en-US" sz="800" dirty="0" err="1" smtClean="0">
                <a:latin typeface="Courier New" pitchFamily="49" charset="0"/>
              </a:rPr>
              <a:t>always_inline</a:t>
            </a:r>
            <a:r>
              <a:rPr lang="en-US" sz="800" dirty="0" smtClean="0">
                <a:latin typeface="Courier New" pitchFamily="49" charset="0"/>
              </a:rPr>
              <a:t>)) void </a:t>
            </a:r>
            <a:r>
              <a:rPr lang="en-US" sz="800" dirty="0" err="1" smtClean="0">
                <a:latin typeface="Courier New" pitchFamily="49" charset="0"/>
              </a:rPr>
              <a:t>printTimestamp</a:t>
            </a:r>
            <a:r>
              <a:rPr lang="en-US" sz="800" dirty="0" smtClean="0">
                <a:latin typeface="Courier New" pitchFamily="49" charset="0"/>
              </a:rPr>
              <a:t>(std::string mark, </a:t>
            </a:r>
            <a:r>
              <a:rPr lang="en-US" sz="800" dirty="0" err="1" smtClean="0">
                <a:latin typeface="Courier New" pitchFamily="49" charset="0"/>
              </a:rPr>
              <a:t>bool</a:t>
            </a:r>
            <a:r>
              <a:rPr lang="en-US" sz="800" dirty="0" smtClean="0">
                <a:latin typeface="Courier New" pitchFamily="49" charset="0"/>
              </a:rPr>
              <a:t> </a:t>
            </a:r>
            <a:r>
              <a:rPr lang="en-US" sz="800" dirty="0" err="1" smtClean="0">
                <a:latin typeface="Courier New" pitchFamily="49" charset="0"/>
              </a:rPr>
              <a:t>isPrintNow</a:t>
            </a:r>
            <a:r>
              <a:rPr lang="en-US" sz="800" dirty="0" smtClean="0">
                <a:latin typeface="Courier New" pitchFamily="49" charset="0"/>
              </a:rPr>
              <a:t> = true) {</a:t>
            </a:r>
          </a:p>
          <a:p>
            <a:r>
              <a:rPr lang="en-US" sz="800" dirty="0" smtClean="0">
                <a:latin typeface="Courier New" pitchFamily="49" charset="0"/>
              </a:rPr>
              <a:t>        std::</a:t>
            </a:r>
            <a:r>
              <a:rPr lang="en-US" sz="800" dirty="0" err="1" smtClean="0">
                <a:latin typeface="Courier New" pitchFamily="49" charset="0"/>
              </a:rPr>
              <a:t>sprintf</a:t>
            </a:r>
            <a:r>
              <a:rPr lang="en-US" sz="800" dirty="0" smtClean="0">
                <a:latin typeface="Courier New" pitchFamily="49" charset="0"/>
              </a:rPr>
              <a:t>(buffer, "%s;%s;%ld\n", </a:t>
            </a:r>
            <a:r>
              <a:rPr lang="en-US" sz="800" dirty="0" err="1" smtClean="0">
                <a:latin typeface="Courier New" pitchFamily="49" charset="0"/>
              </a:rPr>
              <a:t>label.c_str</a:t>
            </a:r>
            <a:r>
              <a:rPr lang="en-US" sz="800" dirty="0" smtClean="0">
                <a:latin typeface="Courier New" pitchFamily="49" charset="0"/>
              </a:rPr>
              <a:t>(), </a:t>
            </a:r>
            <a:r>
              <a:rPr lang="en-US" sz="800" dirty="0" err="1" smtClean="0">
                <a:latin typeface="Courier New" pitchFamily="49" charset="0"/>
              </a:rPr>
              <a:t>mark.c_str</a:t>
            </a:r>
            <a:r>
              <a:rPr lang="en-US" sz="800" dirty="0" smtClean="0">
                <a:latin typeface="Courier New" pitchFamily="49" charset="0"/>
              </a:rPr>
              <a:t>(), </a:t>
            </a:r>
            <a:r>
              <a:rPr lang="en-US" sz="800" dirty="0" err="1" smtClean="0">
                <a:latin typeface="Courier New" pitchFamily="49" charset="0"/>
              </a:rPr>
              <a:t>esp_timer_get_time</a:t>
            </a:r>
            <a:r>
              <a:rPr lang="en-US" sz="800" dirty="0" smtClean="0">
                <a:latin typeface="Courier New" pitchFamily="49" charset="0"/>
              </a:rPr>
              <a:t>());</a:t>
            </a:r>
          </a:p>
          <a:p>
            <a:r>
              <a:rPr lang="en-US" sz="800" dirty="0" smtClean="0">
                <a:latin typeface="Courier New" pitchFamily="49" charset="0"/>
              </a:rPr>
              <a:t>        std::string message(buffer);</a:t>
            </a:r>
          </a:p>
          <a:p>
            <a:r>
              <a:rPr lang="en-US" sz="800" dirty="0" smtClean="0">
                <a:latin typeface="Courier New" pitchFamily="49" charset="0"/>
              </a:rPr>
              <a:t>        text += message;</a:t>
            </a:r>
          </a:p>
          <a:p>
            <a:endParaRPr lang="en-US" sz="800" dirty="0" smtClean="0">
              <a:latin typeface="Courier New" pitchFamily="49" charset="0"/>
            </a:endParaRPr>
          </a:p>
          <a:p>
            <a:r>
              <a:rPr lang="en-US" sz="800" dirty="0" smtClean="0">
                <a:latin typeface="Courier New" pitchFamily="49" charset="0"/>
              </a:rPr>
              <a:t>        if (</a:t>
            </a:r>
            <a:r>
              <a:rPr lang="en-US" sz="800" dirty="0" err="1" smtClean="0">
                <a:latin typeface="Courier New" pitchFamily="49" charset="0"/>
              </a:rPr>
              <a:t>isPrintNow</a:t>
            </a:r>
            <a:r>
              <a:rPr lang="en-US" sz="800" dirty="0" smtClean="0">
                <a:latin typeface="Courier New" pitchFamily="49" charset="0"/>
              </a:rPr>
              <a:t> &amp;&amp; count%10 == 0) {</a:t>
            </a:r>
          </a:p>
          <a:p>
            <a:r>
              <a:rPr lang="en-US" sz="800" dirty="0" smtClean="0">
                <a:latin typeface="Courier New" pitchFamily="49" charset="0"/>
              </a:rPr>
              <a:t>            </a:t>
            </a:r>
            <a:r>
              <a:rPr lang="en-US" sz="800" dirty="0" err="1" smtClean="0">
                <a:latin typeface="Courier New" pitchFamily="49" charset="0"/>
              </a:rPr>
              <a:t>Serial.printf</a:t>
            </a:r>
            <a:r>
              <a:rPr lang="en-US" sz="800" dirty="0" smtClean="0">
                <a:latin typeface="Courier New" pitchFamily="49" charset="0"/>
              </a:rPr>
              <a:t>("%s", </a:t>
            </a:r>
            <a:r>
              <a:rPr lang="en-US" sz="800" dirty="0" err="1" smtClean="0">
                <a:latin typeface="Courier New" pitchFamily="49" charset="0"/>
              </a:rPr>
              <a:t>text.c_str</a:t>
            </a:r>
            <a:r>
              <a:rPr lang="en-US" sz="800" dirty="0" smtClean="0">
                <a:latin typeface="Courier New" pitchFamily="49" charset="0"/>
              </a:rPr>
              <a:t>());</a:t>
            </a:r>
          </a:p>
          <a:p>
            <a:r>
              <a:rPr lang="en-US" sz="800" dirty="0" smtClean="0">
                <a:latin typeface="Courier New" pitchFamily="49" charset="0"/>
              </a:rPr>
              <a:t>            text = "";</a:t>
            </a:r>
          </a:p>
          <a:p>
            <a:r>
              <a:rPr lang="en-US" sz="800" dirty="0" smtClean="0">
                <a:latin typeface="Courier New" pitchFamily="49" charset="0"/>
              </a:rPr>
              <a:t>        }</a:t>
            </a:r>
          </a:p>
          <a:p>
            <a:r>
              <a:rPr lang="en-US" sz="800" dirty="0" smtClean="0">
                <a:latin typeface="Courier New" pitchFamily="49" charset="0"/>
              </a:rPr>
              <a:t>        count++;</a:t>
            </a:r>
          </a:p>
          <a:p>
            <a:r>
              <a:rPr lang="en-US" sz="800" dirty="0" smtClean="0">
                <a:latin typeface="Courier New" pitchFamily="49" charset="0"/>
              </a:rPr>
              <a:t>    }</a:t>
            </a:r>
          </a:p>
          <a:p>
            <a:r>
              <a:rPr lang="en-US" sz="800" dirty="0" smtClean="0">
                <a:latin typeface="Courier New" pitchFamily="49" charset="0"/>
              </a:rPr>
              <a:t>};</a:t>
            </a:r>
            <a:endParaRPr lang="en-US" sz="800" dirty="0">
              <a:latin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96200" cy="1600200"/>
          </a:xfrm>
        </p:spPr>
        <p:txBody>
          <a:bodyPr>
            <a:normAutofit/>
          </a:bodyPr>
          <a:lstStyle/>
          <a:p>
            <a:r>
              <a:rPr lang="pt-BR" dirty="0" smtClean="0"/>
              <a:t>Programação do Espressif FreeRTOS (Firmware)</a:t>
            </a:r>
          </a:p>
          <a:p>
            <a:pPr lvl="1"/>
            <a:r>
              <a:rPr lang="pt-BR" dirty="0" smtClean="0"/>
              <a:t>main.cpp com lógica geral. Trechos:</a:t>
            </a:r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81000" y="3581400"/>
            <a:ext cx="8610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urier New" pitchFamily="49" charset="0"/>
              </a:rPr>
              <a:t>void setup() {</a:t>
            </a:r>
          </a:p>
          <a:p>
            <a:r>
              <a:rPr lang="en-US" sz="800" dirty="0" smtClean="0">
                <a:latin typeface="Courier New" pitchFamily="49" charset="0"/>
              </a:rPr>
              <a:t>    …</a:t>
            </a:r>
          </a:p>
          <a:p>
            <a:r>
              <a:rPr lang="en-US" sz="800" dirty="0" smtClean="0">
                <a:latin typeface="Courier New" pitchFamily="49" charset="0"/>
              </a:rPr>
              <a:t>    // Task creation</a:t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UBaseType_t</a:t>
            </a:r>
            <a:r>
              <a:rPr lang="en-US" sz="800" dirty="0" smtClean="0">
                <a:latin typeface="Courier New" pitchFamily="49" charset="0"/>
              </a:rPr>
              <a:t> priority = 2;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xTaskCreatePinnedToCore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taskPWM</a:t>
            </a:r>
            <a:r>
              <a:rPr lang="en-US" sz="800" dirty="0" smtClean="0">
                <a:latin typeface="Courier New" pitchFamily="49" charset="0"/>
              </a:rPr>
              <a:t>,     "PWM Task",     4096, NULL, priority + 0, &amp;</a:t>
            </a:r>
            <a:r>
              <a:rPr lang="en-US" sz="800" dirty="0" err="1" smtClean="0">
                <a:latin typeface="Courier New" pitchFamily="49" charset="0"/>
              </a:rPr>
              <a:t>taskPWMHandler</a:t>
            </a:r>
            <a:r>
              <a:rPr lang="en-US" sz="800" dirty="0" smtClean="0">
                <a:latin typeface="Courier New" pitchFamily="49" charset="0"/>
              </a:rPr>
              <a:t>,     1);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xTaskCreatePinnedToCore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taskIR</a:t>
            </a:r>
            <a:r>
              <a:rPr lang="en-US" sz="800" dirty="0" smtClean="0">
                <a:latin typeface="Courier New" pitchFamily="49" charset="0"/>
              </a:rPr>
              <a:t>,      "IR Task",      4096, NULL, priority + 0, &amp;</a:t>
            </a:r>
            <a:r>
              <a:rPr lang="en-US" sz="800" dirty="0" err="1" smtClean="0">
                <a:latin typeface="Courier New" pitchFamily="49" charset="0"/>
              </a:rPr>
              <a:t>taskIRHandler</a:t>
            </a:r>
            <a:r>
              <a:rPr lang="en-US" sz="800" dirty="0" smtClean="0">
                <a:latin typeface="Courier New" pitchFamily="49" charset="0"/>
              </a:rPr>
              <a:t>,      1);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xTaskCreatePinnedToCore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taskTimer</a:t>
            </a:r>
            <a:r>
              <a:rPr lang="en-US" sz="800" dirty="0" smtClean="0">
                <a:latin typeface="Courier New" pitchFamily="49" charset="0"/>
              </a:rPr>
              <a:t>,   "Timer Task",   4096, NULL, priority + 0, &amp;</a:t>
            </a:r>
            <a:r>
              <a:rPr lang="en-US" sz="800" dirty="0" err="1" smtClean="0">
                <a:latin typeface="Courier New" pitchFamily="49" charset="0"/>
              </a:rPr>
              <a:t>taskTimerHandler</a:t>
            </a:r>
            <a:r>
              <a:rPr lang="en-US" sz="800" dirty="0" smtClean="0">
                <a:latin typeface="Courier New" pitchFamily="49" charset="0"/>
              </a:rPr>
              <a:t>,   1);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xTaskCreatePinnedToCore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taskFailure</a:t>
            </a:r>
            <a:r>
              <a:rPr lang="en-US" sz="800" dirty="0" smtClean="0">
                <a:latin typeface="Courier New" pitchFamily="49" charset="0"/>
              </a:rPr>
              <a:t>, "Failure Task", 4096, NULL, priority + 0, &amp;</a:t>
            </a:r>
            <a:r>
              <a:rPr lang="en-US" sz="800" dirty="0" err="1" smtClean="0">
                <a:latin typeface="Courier New" pitchFamily="49" charset="0"/>
              </a:rPr>
              <a:t>taskFailureHandler</a:t>
            </a:r>
            <a:r>
              <a:rPr lang="en-US" sz="800" dirty="0" smtClean="0">
                <a:latin typeface="Courier New" pitchFamily="49" charset="0"/>
              </a:rPr>
              <a:t>, 1);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xTaskCreatePinnedToCore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taskDisplay</a:t>
            </a:r>
            <a:r>
              <a:rPr lang="en-US" sz="800" dirty="0" smtClean="0">
                <a:latin typeface="Courier New" pitchFamily="49" charset="0"/>
              </a:rPr>
              <a:t>, "Display Task", 4096, NULL, priority + 0, &amp;</a:t>
            </a:r>
            <a:r>
              <a:rPr lang="en-US" sz="800" dirty="0" err="1" smtClean="0">
                <a:latin typeface="Courier New" pitchFamily="49" charset="0"/>
              </a:rPr>
              <a:t>taskDisplayHandler</a:t>
            </a:r>
            <a:r>
              <a:rPr lang="en-US" sz="800" dirty="0" smtClean="0">
                <a:latin typeface="Courier New" pitchFamily="49" charset="0"/>
              </a:rPr>
              <a:t>, 1);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// Interrupt creation</a:t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attachInterrupt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digitalPinToInterrupt</a:t>
            </a:r>
            <a:r>
              <a:rPr lang="en-US" sz="800" dirty="0" smtClean="0">
                <a:latin typeface="Courier New" pitchFamily="49" charset="0"/>
              </a:rPr>
              <a:t>(PWM_PIN), </a:t>
            </a:r>
            <a:r>
              <a:rPr lang="en-US" sz="800" dirty="0" err="1" smtClean="0">
                <a:latin typeface="Courier New" pitchFamily="49" charset="0"/>
              </a:rPr>
              <a:t>PWMInterrupt</a:t>
            </a:r>
            <a:r>
              <a:rPr lang="en-US" sz="800" dirty="0" smtClean="0">
                <a:latin typeface="Courier New" pitchFamily="49" charset="0"/>
              </a:rPr>
              <a:t>, CHANGE);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attachInterrupt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digitalPinToInterrupt</a:t>
            </a:r>
            <a:r>
              <a:rPr lang="en-US" sz="800" dirty="0" smtClean="0">
                <a:latin typeface="Courier New" pitchFamily="49" charset="0"/>
              </a:rPr>
              <a:t>(IR_PIN), </a:t>
            </a:r>
            <a:r>
              <a:rPr lang="en-US" sz="800" dirty="0" err="1" smtClean="0">
                <a:latin typeface="Courier New" pitchFamily="49" charset="0"/>
              </a:rPr>
              <a:t>IRInterrupt</a:t>
            </a:r>
            <a:r>
              <a:rPr lang="en-US" sz="800" dirty="0" smtClean="0">
                <a:latin typeface="Courier New" pitchFamily="49" charset="0"/>
              </a:rPr>
              <a:t>, RISING);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timer = </a:t>
            </a:r>
            <a:r>
              <a:rPr lang="en-US" sz="800" dirty="0" err="1" smtClean="0">
                <a:latin typeface="Courier New" pitchFamily="49" charset="0"/>
              </a:rPr>
              <a:t>timerBegin</a:t>
            </a:r>
            <a:r>
              <a:rPr lang="en-US" sz="800" dirty="0" smtClean="0">
                <a:latin typeface="Courier New" pitchFamily="49" charset="0"/>
              </a:rPr>
              <a:t>(0, 80, true); // timer 0, </a:t>
            </a:r>
            <a:r>
              <a:rPr lang="en-US" sz="800" dirty="0" err="1" smtClean="0">
                <a:latin typeface="Courier New" pitchFamily="49" charset="0"/>
              </a:rPr>
              <a:t>prescaler</a:t>
            </a:r>
            <a:r>
              <a:rPr lang="en-US" sz="800" dirty="0" smtClean="0">
                <a:latin typeface="Courier New" pitchFamily="49" charset="0"/>
              </a:rPr>
              <a:t>, counter up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timerAlarmWrite</a:t>
            </a:r>
            <a:r>
              <a:rPr lang="en-US" sz="800" dirty="0" smtClean="0">
                <a:latin typeface="Courier New" pitchFamily="49" charset="0"/>
              </a:rPr>
              <a:t>(timer, 1000000 / NUM_SAMPLE_PER_SEC, true); // after this number of time the interrupt </a:t>
            </a:r>
            <a:r>
              <a:rPr lang="en-US" sz="800" dirty="0" err="1" smtClean="0">
                <a:latin typeface="Courier New" pitchFamily="49" charset="0"/>
              </a:rPr>
              <a:t>isr</a:t>
            </a:r>
            <a:r>
              <a:rPr lang="en-US" sz="800" dirty="0" smtClean="0">
                <a:latin typeface="Courier New" pitchFamily="49" charset="0"/>
              </a:rPr>
              <a:t> is called and counter </a:t>
            </a:r>
            <a:r>
              <a:rPr lang="en-US" sz="800" dirty="0" err="1" smtClean="0">
                <a:latin typeface="Courier New" pitchFamily="49" charset="0"/>
              </a:rPr>
              <a:t>reseted</a:t>
            </a:r>
            <a:endParaRPr lang="en-US" sz="800" dirty="0" smtClean="0">
              <a:latin typeface="Courier New" pitchFamily="49" charset="0"/>
            </a:endParaRP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timerAttachInterrupt</a:t>
            </a:r>
            <a:r>
              <a:rPr lang="en-US" sz="800" dirty="0" smtClean="0">
                <a:latin typeface="Courier New" pitchFamily="49" charset="0"/>
              </a:rPr>
              <a:t>(timer, &amp;</a:t>
            </a:r>
            <a:r>
              <a:rPr lang="en-US" sz="800" dirty="0" err="1" smtClean="0">
                <a:latin typeface="Courier New" pitchFamily="49" charset="0"/>
              </a:rPr>
              <a:t>onTimer</a:t>
            </a:r>
            <a:r>
              <a:rPr lang="en-US" sz="800" dirty="0" smtClean="0">
                <a:latin typeface="Courier New" pitchFamily="49" charset="0"/>
              </a:rPr>
              <a:t>, true); // attach interrupt handler, edge true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timerAlarmEnable</a:t>
            </a:r>
            <a:r>
              <a:rPr lang="en-US" sz="800" dirty="0" smtClean="0">
                <a:latin typeface="Courier New" pitchFamily="49" charset="0"/>
              </a:rPr>
              <a:t>(timer); // enable if</a:t>
            </a:r>
          </a:p>
          <a:p>
            <a:r>
              <a:rPr lang="en-US" sz="800" dirty="0" smtClean="0">
                <a:latin typeface="Courier New" pitchFamily="49" charset="0"/>
              </a:rPr>
              <a:t>}</a:t>
            </a:r>
          </a:p>
          <a:p>
            <a:endParaRPr lang="en-US" sz="800" dirty="0">
              <a:latin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239000" cy="1066800"/>
          </a:xfrm>
        </p:spPr>
        <p:txBody>
          <a:bodyPr>
            <a:normAutofit fontScale="85000" lnSpcReduction="10000"/>
          </a:bodyPr>
          <a:lstStyle/>
          <a:p>
            <a:r>
              <a:rPr lang="pt-BR" dirty="0" smtClean="0"/>
              <a:t>Programação do Espressif FreeRTOS (Firmware)</a:t>
            </a:r>
          </a:p>
          <a:p>
            <a:pPr lvl="1"/>
            <a:r>
              <a:rPr lang="pt-BR" dirty="0" smtClean="0"/>
              <a:t>ISR do pino do PWM e Task do tratamento PWM:</a:t>
            </a:r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14400" y="2590800"/>
            <a:ext cx="7086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urier New" pitchFamily="49" charset="0"/>
              </a:rPr>
              <a:t>void IRAM_ATTR </a:t>
            </a:r>
            <a:r>
              <a:rPr lang="en-US" sz="800" dirty="0" err="1" smtClean="0">
                <a:latin typeface="Courier New" pitchFamily="49" charset="0"/>
              </a:rPr>
              <a:t>PWMInterrupt</a:t>
            </a:r>
            <a:r>
              <a:rPr lang="en-US" sz="800" dirty="0" smtClean="0">
                <a:latin typeface="Courier New" pitchFamily="49" charset="0"/>
              </a:rPr>
              <a:t>() {</a:t>
            </a:r>
          </a:p>
          <a:p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chronoPWM.printTimestamp</a:t>
            </a:r>
            <a:r>
              <a:rPr lang="en-US" sz="800" dirty="0" smtClean="0">
                <a:latin typeface="Courier New" pitchFamily="49" charset="0"/>
              </a:rPr>
              <a:t>("T0", false);</a:t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vTaskResume</a:t>
            </a:r>
            <a:r>
              <a:rPr lang="en-US" sz="800" dirty="0" smtClean="0">
                <a:latin typeface="Courier New" pitchFamily="49" charset="0"/>
              </a:rPr>
              <a:t>(</a:t>
            </a:r>
            <a:r>
              <a:rPr lang="en-US" sz="800" dirty="0" err="1" smtClean="0">
                <a:latin typeface="Courier New" pitchFamily="49" charset="0"/>
              </a:rPr>
              <a:t>taskPWMHandler</a:t>
            </a:r>
            <a:r>
              <a:rPr lang="en-US" sz="800" dirty="0" smtClean="0">
                <a:latin typeface="Courier New" pitchFamily="49" charset="0"/>
              </a:rPr>
              <a:t>);</a:t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chronoPWM.printTimestamp</a:t>
            </a:r>
            <a:r>
              <a:rPr lang="en-US" sz="800" dirty="0" smtClean="0">
                <a:latin typeface="Courier New" pitchFamily="49" charset="0"/>
              </a:rPr>
              <a:t>("T4", false);</a:t>
            </a:r>
          </a:p>
          <a:p>
            <a:r>
              <a:rPr lang="en-US" sz="800" dirty="0" smtClean="0">
                <a:latin typeface="Courier New" pitchFamily="49" charset="0"/>
              </a:rPr>
              <a:t>}</a:t>
            </a:r>
          </a:p>
          <a:p>
            <a:endParaRPr lang="pt-BR" sz="800" dirty="0" smtClean="0">
              <a:latin typeface="Courier New" pitchFamily="49" charset="0"/>
            </a:endParaRPr>
          </a:p>
          <a:p>
            <a:endParaRPr lang="pt-BR" sz="800" dirty="0" smtClean="0">
              <a:latin typeface="Courier New" pitchFamily="49" charset="0"/>
            </a:endParaRPr>
          </a:p>
          <a:p>
            <a:endParaRPr lang="pt-BR" sz="800" dirty="0" smtClean="0">
              <a:latin typeface="Courier New" pitchFamily="49" charset="0"/>
            </a:endParaRPr>
          </a:p>
          <a:p>
            <a:r>
              <a:rPr lang="en-US" sz="800" dirty="0" smtClean="0">
                <a:latin typeface="Courier New" pitchFamily="49" charset="0"/>
              </a:rPr>
              <a:t>void </a:t>
            </a:r>
            <a:r>
              <a:rPr lang="en-US" sz="800" dirty="0" err="1" smtClean="0">
                <a:latin typeface="Courier New" pitchFamily="49" charset="0"/>
              </a:rPr>
              <a:t>taskPWM</a:t>
            </a:r>
            <a:r>
              <a:rPr lang="en-US" sz="800" dirty="0" smtClean="0">
                <a:latin typeface="Courier New" pitchFamily="49" charset="0"/>
              </a:rPr>
              <a:t>(void *</a:t>
            </a:r>
            <a:r>
              <a:rPr lang="en-US" sz="800" i="1" dirty="0" smtClean="0">
                <a:latin typeface="Courier New" pitchFamily="49" charset="0"/>
              </a:rPr>
              <a:t>parameter</a:t>
            </a:r>
            <a:r>
              <a:rPr lang="en-US" sz="800" dirty="0" smtClean="0">
                <a:latin typeface="Courier New" pitchFamily="49" charset="0"/>
              </a:rPr>
              <a:t>) {</a:t>
            </a:r>
          </a:p>
          <a:p>
            <a:r>
              <a:rPr lang="en-US" sz="800" dirty="0" smtClean="0">
                <a:latin typeface="Courier New" pitchFamily="49" charset="0"/>
              </a:rPr>
              <a:t>    static unsigned long </a:t>
            </a:r>
            <a:r>
              <a:rPr lang="en-US" sz="800" dirty="0" err="1" smtClean="0">
                <a:latin typeface="Courier New" pitchFamily="49" charset="0"/>
              </a:rPr>
              <a:t>startTime</a:t>
            </a:r>
            <a:r>
              <a:rPr lang="en-US" sz="800" dirty="0" smtClean="0">
                <a:latin typeface="Courier New" pitchFamily="49" charset="0"/>
              </a:rPr>
              <a:t> = 0;</a:t>
            </a:r>
          </a:p>
          <a:p>
            <a:r>
              <a:rPr lang="en-US" sz="800" dirty="0" smtClean="0">
                <a:latin typeface="Courier New" pitchFamily="49" charset="0"/>
              </a:rPr>
              <a:t>    static unsigned long </a:t>
            </a:r>
            <a:r>
              <a:rPr lang="en-US" sz="800" dirty="0" err="1" smtClean="0">
                <a:latin typeface="Courier New" pitchFamily="49" charset="0"/>
              </a:rPr>
              <a:t>endTime</a:t>
            </a:r>
            <a:r>
              <a:rPr lang="en-US" sz="800" dirty="0" smtClean="0">
                <a:latin typeface="Courier New" pitchFamily="49" charset="0"/>
              </a:rPr>
              <a:t> = 0;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</a:t>
            </a:r>
            <a:r>
              <a:rPr lang="en-US" sz="800" dirty="0" err="1" smtClean="0">
                <a:latin typeface="Courier New" pitchFamily="49" charset="0"/>
              </a:rPr>
              <a:t>chronoPWM.printTimestamp</a:t>
            </a:r>
            <a:r>
              <a:rPr lang="en-US" sz="800" dirty="0" smtClean="0">
                <a:latin typeface="Courier New" pitchFamily="49" charset="0"/>
              </a:rPr>
              <a:t>("T1");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while (true) {</a:t>
            </a:r>
          </a:p>
          <a:p>
            <a:r>
              <a:rPr lang="en-US" sz="800" dirty="0" smtClean="0">
                <a:latin typeface="Courier New" pitchFamily="49" charset="0"/>
              </a:rPr>
              <a:t>        </a:t>
            </a:r>
            <a:r>
              <a:rPr lang="en-US" sz="800" dirty="0" err="1" smtClean="0">
                <a:latin typeface="Courier New" pitchFamily="49" charset="0"/>
              </a:rPr>
              <a:t>chronoPWM.printTimestamp</a:t>
            </a:r>
            <a:r>
              <a:rPr lang="en-US" sz="800" dirty="0" smtClean="0">
                <a:latin typeface="Courier New" pitchFamily="49" charset="0"/>
              </a:rPr>
              <a:t>("T2");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    </a:t>
            </a:r>
            <a:r>
              <a:rPr lang="en-US" sz="800" dirty="0" err="1" smtClean="0">
                <a:latin typeface="Courier New" pitchFamily="49" charset="0"/>
              </a:rPr>
              <a:t>vTaskSuspend</a:t>
            </a:r>
            <a:r>
              <a:rPr lang="en-US" sz="800" dirty="0" smtClean="0">
                <a:latin typeface="Courier New" pitchFamily="49" charset="0"/>
              </a:rPr>
              <a:t>(NULL);</a:t>
            </a:r>
          </a:p>
          <a:p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    </a:t>
            </a:r>
            <a:r>
              <a:rPr lang="en-US" sz="800" dirty="0" err="1" smtClean="0">
                <a:latin typeface="Courier New" pitchFamily="49" charset="0"/>
              </a:rPr>
              <a:t>chronoPWM.printTimestamp</a:t>
            </a:r>
            <a:r>
              <a:rPr lang="en-US" sz="800" dirty="0" smtClean="0">
                <a:latin typeface="Courier New" pitchFamily="49" charset="0"/>
              </a:rPr>
              <a:t>("T3");</a:t>
            </a:r>
          </a:p>
          <a:p>
            <a:r>
              <a:rPr lang="en-US" sz="800" dirty="0" smtClean="0">
                <a:latin typeface="Courier New" pitchFamily="49" charset="0"/>
              </a:rPr>
              <a:t>        if (</a:t>
            </a:r>
            <a:r>
              <a:rPr lang="en-US" sz="800" dirty="0" err="1" smtClean="0">
                <a:latin typeface="Courier New" pitchFamily="49" charset="0"/>
              </a:rPr>
              <a:t>digitalRead</a:t>
            </a:r>
            <a:r>
              <a:rPr lang="en-US" sz="800" dirty="0" smtClean="0">
                <a:latin typeface="Courier New" pitchFamily="49" charset="0"/>
              </a:rPr>
              <a:t>(PWM_PIN) == HIGH) {</a:t>
            </a:r>
          </a:p>
          <a:p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dirty="0" err="1" smtClean="0">
                <a:latin typeface="Courier New" pitchFamily="49" charset="0"/>
              </a:rPr>
              <a:t>startTime</a:t>
            </a:r>
            <a:r>
              <a:rPr lang="en-US" sz="800" dirty="0" smtClean="0">
                <a:latin typeface="Courier New" pitchFamily="49" charset="0"/>
              </a:rPr>
              <a:t> = micros();</a:t>
            </a:r>
          </a:p>
          <a:p>
            <a:r>
              <a:rPr lang="en-US" sz="800" dirty="0" smtClean="0">
                <a:latin typeface="Courier New" pitchFamily="49" charset="0"/>
              </a:rPr>
              <a:t>        } else {</a:t>
            </a:r>
          </a:p>
          <a:p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dirty="0" err="1" smtClean="0">
                <a:latin typeface="Courier New" pitchFamily="49" charset="0"/>
              </a:rPr>
              <a:t>endTime</a:t>
            </a:r>
            <a:r>
              <a:rPr lang="en-US" sz="800" dirty="0" smtClean="0">
                <a:latin typeface="Courier New" pitchFamily="49" charset="0"/>
              </a:rPr>
              <a:t> = micros();</a:t>
            </a:r>
          </a:p>
          <a:p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b="1" dirty="0" err="1" smtClean="0">
                <a:latin typeface="Courier New" pitchFamily="49" charset="0"/>
              </a:rPr>
              <a:t>CS.enter</a:t>
            </a:r>
            <a:r>
              <a:rPr lang="en-US" sz="800" b="1" dirty="0" smtClean="0">
                <a:latin typeface="Courier New" pitchFamily="49" charset="0"/>
              </a:rPr>
              <a:t>(); // Critical Section entering</a:t>
            </a:r>
            <a:r>
              <a:rPr lang="en-US" sz="800" dirty="0" smtClean="0">
                <a:latin typeface="Courier New" pitchFamily="49" charset="0"/>
              </a:rPr>
              <a:t/>
            </a:r>
            <a:br>
              <a:rPr lang="en-US" sz="800" dirty="0" smtClean="0">
                <a:latin typeface="Courier New" pitchFamily="49" charset="0"/>
              </a:rPr>
            </a:br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dirty="0" err="1" smtClean="0">
                <a:latin typeface="Courier New" pitchFamily="49" charset="0"/>
              </a:rPr>
              <a:t>pulseWidthPWMIRAM</a:t>
            </a:r>
            <a:r>
              <a:rPr lang="en-US" sz="800" dirty="0" smtClean="0">
                <a:latin typeface="Courier New" pitchFamily="49" charset="0"/>
              </a:rPr>
              <a:t> = </a:t>
            </a:r>
            <a:r>
              <a:rPr lang="en-US" sz="800" dirty="0" err="1" smtClean="0">
                <a:latin typeface="Courier New" pitchFamily="49" charset="0"/>
              </a:rPr>
              <a:t>endTime</a:t>
            </a:r>
            <a:r>
              <a:rPr lang="en-US" sz="800" dirty="0" smtClean="0">
                <a:latin typeface="Courier New" pitchFamily="49" charset="0"/>
              </a:rPr>
              <a:t> - </a:t>
            </a:r>
            <a:r>
              <a:rPr lang="en-US" sz="800" dirty="0" err="1" smtClean="0">
                <a:latin typeface="Courier New" pitchFamily="49" charset="0"/>
              </a:rPr>
              <a:t>startTime</a:t>
            </a:r>
            <a:r>
              <a:rPr lang="en-US" sz="800" dirty="0" smtClean="0">
                <a:latin typeface="Courier New" pitchFamily="49" charset="0"/>
              </a:rPr>
              <a:t>;</a:t>
            </a:r>
          </a:p>
          <a:p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dirty="0" err="1" smtClean="0">
                <a:latin typeface="Courier New" pitchFamily="49" charset="0"/>
              </a:rPr>
              <a:t>counterPWM</a:t>
            </a:r>
            <a:r>
              <a:rPr lang="en-US" sz="800" dirty="0" smtClean="0">
                <a:latin typeface="Courier New" pitchFamily="49" charset="0"/>
              </a:rPr>
              <a:t>++;</a:t>
            </a:r>
          </a:p>
          <a:p>
            <a:r>
              <a:rPr lang="en-US" sz="800" dirty="0" smtClean="0">
                <a:latin typeface="Courier New" pitchFamily="49" charset="0"/>
              </a:rPr>
              <a:t>            </a:t>
            </a:r>
            <a:r>
              <a:rPr lang="en-US" sz="800" b="1" dirty="0" err="1" smtClean="0">
                <a:latin typeface="Courier New" pitchFamily="49" charset="0"/>
              </a:rPr>
              <a:t>CS.exit</a:t>
            </a:r>
            <a:r>
              <a:rPr lang="en-US" sz="800" b="1" dirty="0" smtClean="0">
                <a:latin typeface="Courier New" pitchFamily="49" charset="0"/>
              </a:rPr>
              <a:t>(); // Critical Section exiting</a:t>
            </a:r>
          </a:p>
          <a:p>
            <a:r>
              <a:rPr lang="en-US" sz="800" dirty="0" smtClean="0">
                <a:latin typeface="Courier New" pitchFamily="49" charset="0"/>
              </a:rPr>
              <a:t>        }    </a:t>
            </a:r>
          </a:p>
          <a:p>
            <a:r>
              <a:rPr lang="en-US" sz="800" dirty="0" smtClean="0">
                <a:latin typeface="Courier New" pitchFamily="49" charset="0"/>
              </a:rPr>
              <a:t>    }</a:t>
            </a:r>
          </a:p>
          <a:p>
            <a:r>
              <a:rPr lang="en-US" sz="800" dirty="0" smtClean="0">
                <a:latin typeface="Courier New" pitchFamily="49" charset="0"/>
              </a:rPr>
              <a:t>}</a:t>
            </a:r>
          </a:p>
          <a:p>
            <a:endParaRPr lang="en-US" sz="800" dirty="0" smtClean="0"/>
          </a:p>
          <a:p>
            <a:endParaRPr lang="en-US" sz="800" dirty="0">
              <a:latin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77200" cy="762000"/>
          </a:xfrm>
        </p:spPr>
        <p:txBody>
          <a:bodyPr>
            <a:normAutofit fontScale="77500" lnSpcReduction="20000"/>
          </a:bodyPr>
          <a:lstStyle/>
          <a:p>
            <a:r>
              <a:rPr lang="pt-BR" dirty="0" smtClean="0"/>
              <a:t>Programação do Espressif FreeRTOS (Firmware)</a:t>
            </a:r>
          </a:p>
          <a:p>
            <a:pPr lvl="1"/>
            <a:r>
              <a:rPr lang="pt-BR" dirty="0" smtClean="0"/>
              <a:t>ISR do Timer e Task do tratamento Timer de 0.1 segundo:</a:t>
            </a:r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914400" y="2286001"/>
            <a:ext cx="7086600" cy="500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 smtClean="0">
                <a:latin typeface="Courier New" pitchFamily="49" charset="0"/>
              </a:rPr>
              <a:t>void IRAM_ATTR </a:t>
            </a:r>
            <a:r>
              <a:rPr lang="en-US" sz="700" dirty="0" err="1" smtClean="0">
                <a:latin typeface="Courier New" pitchFamily="49" charset="0"/>
              </a:rPr>
              <a:t>onTimer</a:t>
            </a:r>
            <a:r>
              <a:rPr lang="en-US" sz="700" dirty="0" smtClean="0">
                <a:latin typeface="Courier New" pitchFamily="49" charset="0"/>
              </a:rPr>
              <a:t>() {</a:t>
            </a:r>
          </a:p>
          <a:p>
            <a:r>
              <a:rPr lang="en-US" sz="700" dirty="0" smtClean="0">
                <a:latin typeface="Courier New" pitchFamily="49" charset="0"/>
              </a:rPr>
              <a:t>    </a:t>
            </a:r>
            <a:r>
              <a:rPr lang="en-US" sz="700" dirty="0" err="1" smtClean="0">
                <a:latin typeface="Courier New" pitchFamily="49" charset="0"/>
              </a:rPr>
              <a:t>chronoTimer.printTimestamp</a:t>
            </a:r>
            <a:r>
              <a:rPr lang="en-US" sz="700" dirty="0" smtClean="0">
                <a:latin typeface="Courier New" pitchFamily="49" charset="0"/>
              </a:rPr>
              <a:t>("T0", false);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</a:t>
            </a:r>
            <a:r>
              <a:rPr lang="en-US" sz="700" dirty="0" err="1" smtClean="0">
                <a:latin typeface="Courier New" pitchFamily="49" charset="0"/>
              </a:rPr>
              <a:t>vTaskResume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taskTimerHandler</a:t>
            </a:r>
            <a:r>
              <a:rPr lang="en-US" sz="700" dirty="0" smtClean="0">
                <a:latin typeface="Courier New" pitchFamily="49" charset="0"/>
              </a:rPr>
              <a:t>);</a:t>
            </a:r>
          </a:p>
          <a:p>
            <a:r>
              <a:rPr lang="en-US" sz="700" dirty="0" smtClean="0">
                <a:latin typeface="Courier New" pitchFamily="49" charset="0"/>
              </a:rPr>
              <a:t>    </a:t>
            </a:r>
            <a:r>
              <a:rPr lang="en-US" sz="700" dirty="0" err="1" smtClean="0">
                <a:latin typeface="Courier New" pitchFamily="49" charset="0"/>
              </a:rPr>
              <a:t>chronoTimer.printTimestamp</a:t>
            </a:r>
            <a:r>
              <a:rPr lang="en-US" sz="700" dirty="0" smtClean="0">
                <a:latin typeface="Courier New" pitchFamily="49" charset="0"/>
              </a:rPr>
              <a:t>("T4", false);</a:t>
            </a:r>
          </a:p>
          <a:p>
            <a:r>
              <a:rPr lang="en-US" sz="700" dirty="0" smtClean="0">
                <a:latin typeface="Courier New" pitchFamily="49" charset="0"/>
              </a:rPr>
              <a:t>}</a:t>
            </a:r>
            <a:endParaRPr lang="pt-BR" sz="700" dirty="0" smtClean="0">
              <a:latin typeface="Courier New" pitchFamily="49" charset="0"/>
            </a:endParaRPr>
          </a:p>
          <a:p>
            <a:r>
              <a:rPr lang="en-US" sz="700" dirty="0" smtClean="0">
                <a:latin typeface="Courier New" pitchFamily="49" charset="0"/>
              </a:rPr>
              <a:t>void </a:t>
            </a:r>
            <a:r>
              <a:rPr lang="en-US" sz="700" dirty="0" err="1" smtClean="0">
                <a:latin typeface="Courier New" pitchFamily="49" charset="0"/>
              </a:rPr>
              <a:t>taskTimer</a:t>
            </a:r>
            <a:r>
              <a:rPr lang="en-US" sz="700" dirty="0" smtClean="0">
                <a:latin typeface="Courier New" pitchFamily="49" charset="0"/>
              </a:rPr>
              <a:t>(void *</a:t>
            </a:r>
            <a:r>
              <a:rPr lang="en-US" sz="700" i="1" dirty="0" smtClean="0">
                <a:latin typeface="Courier New" pitchFamily="49" charset="0"/>
              </a:rPr>
              <a:t>parameter</a:t>
            </a:r>
            <a:r>
              <a:rPr lang="en-US" sz="700" dirty="0" smtClean="0">
                <a:latin typeface="Courier New" pitchFamily="49" charset="0"/>
              </a:rPr>
              <a:t>) {</a:t>
            </a:r>
          </a:p>
          <a:p>
            <a:r>
              <a:rPr lang="en-US" sz="700" dirty="0" smtClean="0">
                <a:latin typeface="Courier New" pitchFamily="49" charset="0"/>
              </a:rPr>
              <a:t>    </a:t>
            </a:r>
            <a:r>
              <a:rPr lang="en-US" sz="700" dirty="0" err="1" smtClean="0">
                <a:latin typeface="Courier New" pitchFamily="49" charset="0"/>
              </a:rPr>
              <a:t>chronoTimer.printTimestamp</a:t>
            </a:r>
            <a:r>
              <a:rPr lang="en-US" sz="700" dirty="0" smtClean="0">
                <a:latin typeface="Courier New" pitchFamily="49" charset="0"/>
              </a:rPr>
              <a:t>("T1");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while (true) {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chronoTimer.printTimestamp</a:t>
            </a:r>
            <a:r>
              <a:rPr lang="en-US" sz="700" dirty="0" smtClean="0">
                <a:latin typeface="Courier New" pitchFamily="49" charset="0"/>
              </a:rPr>
              <a:t>("T2");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b="1" dirty="0" err="1" smtClean="0">
                <a:latin typeface="Courier New" pitchFamily="49" charset="0"/>
              </a:rPr>
              <a:t>vTaskSuspend</a:t>
            </a:r>
            <a:r>
              <a:rPr lang="en-US" sz="700" b="1" dirty="0" smtClean="0">
                <a:latin typeface="Courier New" pitchFamily="49" charset="0"/>
              </a:rPr>
              <a:t>(NULL);</a:t>
            </a:r>
            <a:r>
              <a:rPr lang="en-US" sz="700" dirty="0" smtClean="0">
                <a:latin typeface="Courier New" pitchFamily="49" charset="0"/>
              </a:rPr>
              <a:t/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chronoTimer.printTimestamp</a:t>
            </a:r>
            <a:r>
              <a:rPr lang="en-US" sz="700" dirty="0" smtClean="0">
                <a:latin typeface="Courier New" pitchFamily="49" charset="0"/>
              </a:rPr>
              <a:t>("T3");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</a:t>
            </a:r>
            <a:r>
              <a:rPr lang="en-US" sz="700" b="1" dirty="0" smtClean="0">
                <a:latin typeface="Courier New" pitchFamily="49" charset="0"/>
              </a:rPr>
              <a:t> </a:t>
            </a:r>
            <a:r>
              <a:rPr lang="en-US" sz="700" b="1" dirty="0" err="1" smtClean="0">
                <a:latin typeface="Courier New" pitchFamily="49" charset="0"/>
              </a:rPr>
              <a:t>CS.enter</a:t>
            </a:r>
            <a:r>
              <a:rPr lang="en-US" sz="700" b="1" dirty="0" smtClean="0">
                <a:latin typeface="Courier New" pitchFamily="49" charset="0"/>
              </a:rPr>
              <a:t>();</a:t>
            </a:r>
            <a:r>
              <a:rPr lang="en-US" sz="700" dirty="0" smtClean="0">
                <a:latin typeface="Courier New" pitchFamily="49" charset="0"/>
              </a:rPr>
              <a:t/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// copy values to thread save variables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frequencyPWM</a:t>
            </a:r>
            <a:r>
              <a:rPr lang="en-US" sz="700" dirty="0" smtClean="0">
                <a:latin typeface="Courier New" pitchFamily="49" charset="0"/>
              </a:rPr>
              <a:t> = </a:t>
            </a:r>
            <a:r>
              <a:rPr lang="en-US" sz="700" dirty="0" err="1" smtClean="0">
                <a:latin typeface="Courier New" pitchFamily="49" charset="0"/>
              </a:rPr>
              <a:t>counterPWM</a:t>
            </a:r>
            <a:r>
              <a:rPr lang="en-US" sz="700" dirty="0" smtClean="0">
                <a:latin typeface="Courier New" pitchFamily="49" charset="0"/>
              </a:rPr>
              <a:t> * NUM_SAMPLE_PER_SEC;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frequencyIR</a:t>
            </a:r>
            <a:r>
              <a:rPr lang="en-US" sz="700" dirty="0" smtClean="0">
                <a:latin typeface="Courier New" pitchFamily="49" charset="0"/>
              </a:rPr>
              <a:t> = </a:t>
            </a:r>
            <a:r>
              <a:rPr lang="en-US" sz="700" dirty="0" err="1" smtClean="0">
                <a:latin typeface="Courier New" pitchFamily="49" charset="0"/>
              </a:rPr>
              <a:t>counterIR</a:t>
            </a:r>
            <a:r>
              <a:rPr lang="en-US" sz="700" dirty="0" smtClean="0">
                <a:latin typeface="Courier New" pitchFamily="49" charset="0"/>
              </a:rPr>
              <a:t> * NUM_SAMPLE_PER_SEC;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pulseWidthPWM</a:t>
            </a:r>
            <a:r>
              <a:rPr lang="en-US" sz="700" dirty="0" smtClean="0">
                <a:latin typeface="Courier New" pitchFamily="49" charset="0"/>
              </a:rPr>
              <a:t> = </a:t>
            </a:r>
            <a:r>
              <a:rPr lang="en-US" sz="700" dirty="0" err="1" smtClean="0">
                <a:latin typeface="Courier New" pitchFamily="49" charset="0"/>
              </a:rPr>
              <a:t>pulseWidthPWMIRAM</a:t>
            </a:r>
            <a:r>
              <a:rPr lang="en-US" sz="700" dirty="0" smtClean="0">
                <a:latin typeface="Courier New" pitchFamily="49" charset="0"/>
              </a:rPr>
              <a:t> * (</a:t>
            </a:r>
            <a:r>
              <a:rPr lang="en-US" sz="700" dirty="0" err="1" smtClean="0">
                <a:latin typeface="Courier New" pitchFamily="49" charset="0"/>
              </a:rPr>
              <a:t>frequencyPWM</a:t>
            </a:r>
            <a:r>
              <a:rPr lang="en-US" sz="700" dirty="0" smtClean="0">
                <a:latin typeface="Courier New" pitchFamily="49" charset="0"/>
              </a:rPr>
              <a:t> &gt; 0? 1 : 0);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// Insert in buffer lists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bufferPWM.get</a:t>
            </a:r>
            <a:r>
              <a:rPr lang="en-US" sz="700" dirty="0" smtClean="0">
                <a:latin typeface="Courier New" pitchFamily="49" charset="0"/>
              </a:rPr>
              <a:t>(); // free a slot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bufferRPS.get</a:t>
            </a:r>
            <a:r>
              <a:rPr lang="en-US" sz="700" dirty="0" smtClean="0">
                <a:latin typeface="Courier New" pitchFamily="49" charset="0"/>
              </a:rPr>
              <a:t>(); // free a slot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bufferPWM.put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pulseWidthPWM</a:t>
            </a:r>
            <a:r>
              <a:rPr lang="en-US" sz="700" dirty="0" smtClean="0">
                <a:latin typeface="Courier New" pitchFamily="49" charset="0"/>
              </a:rPr>
              <a:t>);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bufferRPS.put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frequencyIR</a:t>
            </a:r>
            <a:r>
              <a:rPr lang="en-US" sz="700" dirty="0" smtClean="0">
                <a:latin typeface="Courier New" pitchFamily="49" charset="0"/>
              </a:rPr>
              <a:t>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// reset frequency counters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counterPWM</a:t>
            </a:r>
            <a:r>
              <a:rPr lang="en-US" sz="700" dirty="0" smtClean="0">
                <a:latin typeface="Courier New" pitchFamily="49" charset="0"/>
              </a:rPr>
              <a:t> = 0;</a:t>
            </a:r>
          </a:p>
          <a:p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counterIR</a:t>
            </a:r>
            <a:r>
              <a:rPr lang="en-US" sz="700" dirty="0" smtClean="0">
                <a:latin typeface="Courier New" pitchFamily="49" charset="0"/>
              </a:rPr>
              <a:t> = 0;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// samples collected, determine rho</a:t>
            </a:r>
          </a:p>
          <a:p>
            <a:r>
              <a:rPr lang="en-US" sz="700" dirty="0" smtClean="0">
                <a:latin typeface="Courier New" pitchFamily="49" charset="0"/>
              </a:rPr>
              <a:t>        if (</a:t>
            </a:r>
            <a:r>
              <a:rPr lang="en-US" sz="700" dirty="0" err="1" smtClean="0">
                <a:latin typeface="Courier New" pitchFamily="49" charset="0"/>
              </a:rPr>
              <a:t>counterTimer</a:t>
            </a:r>
            <a:r>
              <a:rPr lang="en-US" sz="700" dirty="0" smtClean="0">
                <a:latin typeface="Courier New" pitchFamily="49" charset="0"/>
              </a:rPr>
              <a:t> % SAMPLES_BUFFER_SIZE == 0) {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// copy ring buffers to linear buffers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</a:t>
            </a:r>
            <a:r>
              <a:rPr lang="en-US" sz="700" dirty="0" err="1" smtClean="0">
                <a:latin typeface="Courier New" pitchFamily="49" charset="0"/>
              </a:rPr>
              <a:t>bufferPWM.copyTo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valuesPWM</a:t>
            </a:r>
            <a:r>
              <a:rPr lang="en-US" sz="700" dirty="0" smtClean="0">
                <a:latin typeface="Courier New" pitchFamily="49" charset="0"/>
              </a:rPr>
              <a:t>);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</a:t>
            </a:r>
            <a:r>
              <a:rPr lang="en-US" sz="700" dirty="0" err="1" smtClean="0">
                <a:latin typeface="Courier New" pitchFamily="49" charset="0"/>
              </a:rPr>
              <a:t>bufferRPS.copyTo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valuesRPS</a:t>
            </a:r>
            <a:r>
              <a:rPr lang="en-US" sz="700" dirty="0" smtClean="0">
                <a:latin typeface="Courier New" pitchFamily="49" charset="0"/>
              </a:rPr>
              <a:t>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    rho = </a:t>
            </a:r>
            <a:r>
              <a:rPr lang="en-US" sz="700" dirty="0" err="1" smtClean="0">
                <a:latin typeface="Courier New" pitchFamily="49" charset="0"/>
              </a:rPr>
              <a:t>correlations.spearman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valuesPWM</a:t>
            </a:r>
            <a:r>
              <a:rPr lang="en-US" sz="700" dirty="0" smtClean="0">
                <a:latin typeface="Courier New" pitchFamily="49" charset="0"/>
              </a:rPr>
              <a:t>, </a:t>
            </a:r>
            <a:r>
              <a:rPr lang="en-US" sz="700" dirty="0" err="1" smtClean="0">
                <a:latin typeface="Courier New" pitchFamily="49" charset="0"/>
              </a:rPr>
              <a:t>valuesRPS</a:t>
            </a:r>
            <a:r>
              <a:rPr lang="en-US" sz="700" dirty="0" smtClean="0">
                <a:latin typeface="Courier New" pitchFamily="49" charset="0"/>
              </a:rPr>
              <a:t>);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//rho = </a:t>
            </a:r>
            <a:r>
              <a:rPr lang="en-US" sz="700" dirty="0" err="1" smtClean="0">
                <a:latin typeface="Courier New" pitchFamily="49" charset="0"/>
              </a:rPr>
              <a:t>correlations.pearson</a:t>
            </a:r>
            <a:r>
              <a:rPr lang="en-US" sz="700" dirty="0" smtClean="0">
                <a:latin typeface="Courier New" pitchFamily="49" charset="0"/>
              </a:rPr>
              <a:t>(</a:t>
            </a:r>
            <a:r>
              <a:rPr lang="en-US" sz="700" dirty="0" err="1" smtClean="0">
                <a:latin typeface="Courier New" pitchFamily="49" charset="0"/>
              </a:rPr>
              <a:t>valuesPWM</a:t>
            </a:r>
            <a:r>
              <a:rPr lang="en-US" sz="700" dirty="0" smtClean="0">
                <a:latin typeface="Courier New" pitchFamily="49" charset="0"/>
              </a:rPr>
              <a:t>, </a:t>
            </a:r>
            <a:r>
              <a:rPr lang="en-US" sz="700" dirty="0" err="1" smtClean="0">
                <a:latin typeface="Courier New" pitchFamily="49" charset="0"/>
              </a:rPr>
              <a:t>valuesRPS</a:t>
            </a:r>
            <a:r>
              <a:rPr lang="en-US" sz="700" dirty="0" smtClean="0">
                <a:latin typeface="Courier New" pitchFamily="49" charset="0"/>
              </a:rPr>
              <a:t>);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    if (std::abs(rho) &lt; 0.75f) {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    </a:t>
            </a:r>
            <a:r>
              <a:rPr lang="en-US" sz="700" dirty="0" err="1" smtClean="0">
                <a:latin typeface="Courier New" pitchFamily="49" charset="0"/>
              </a:rPr>
              <a:t>isFailure</a:t>
            </a:r>
            <a:r>
              <a:rPr lang="en-US" sz="700" dirty="0" smtClean="0">
                <a:latin typeface="Courier New" pitchFamily="49" charset="0"/>
              </a:rPr>
              <a:t> = true;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} else {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    </a:t>
            </a:r>
            <a:r>
              <a:rPr lang="en-US" sz="700" dirty="0" err="1" smtClean="0">
                <a:latin typeface="Courier New" pitchFamily="49" charset="0"/>
              </a:rPr>
              <a:t>isFailure</a:t>
            </a:r>
            <a:r>
              <a:rPr lang="en-US" sz="700" dirty="0" smtClean="0">
                <a:latin typeface="Courier New" pitchFamily="49" charset="0"/>
              </a:rPr>
              <a:t> = false;</a:t>
            </a:r>
          </a:p>
          <a:p>
            <a:r>
              <a:rPr lang="en-US" sz="700" dirty="0" smtClean="0">
                <a:latin typeface="Courier New" pitchFamily="49" charset="0"/>
              </a:rPr>
              <a:t>            }           </a:t>
            </a:r>
          </a:p>
          <a:p>
            <a:r>
              <a:rPr lang="en-US" sz="700" dirty="0" smtClean="0">
                <a:latin typeface="Courier New" pitchFamily="49" charset="0"/>
              </a:rPr>
              <a:t>        }</a:t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b="1" dirty="0" err="1" smtClean="0">
                <a:latin typeface="Courier New" pitchFamily="49" charset="0"/>
              </a:rPr>
              <a:t>CS.exit</a:t>
            </a:r>
            <a:r>
              <a:rPr lang="en-US" sz="700" b="1" dirty="0" smtClean="0">
                <a:latin typeface="Courier New" pitchFamily="49" charset="0"/>
              </a:rPr>
              <a:t>();</a:t>
            </a:r>
            <a:r>
              <a:rPr lang="en-US" sz="700" dirty="0" smtClean="0">
                <a:latin typeface="Courier New" pitchFamily="49" charset="0"/>
              </a:rPr>
              <a:t/>
            </a:r>
            <a:br>
              <a:rPr lang="en-US" sz="700" dirty="0" smtClean="0">
                <a:latin typeface="Courier New" pitchFamily="49" charset="0"/>
              </a:rPr>
            </a:br>
            <a:r>
              <a:rPr lang="en-US" sz="700" dirty="0" smtClean="0">
                <a:latin typeface="Courier New" pitchFamily="49" charset="0"/>
              </a:rPr>
              <a:t>        </a:t>
            </a:r>
            <a:r>
              <a:rPr lang="en-US" sz="700" dirty="0" err="1" smtClean="0">
                <a:latin typeface="Courier New" pitchFamily="49" charset="0"/>
              </a:rPr>
              <a:t>counterTimer</a:t>
            </a:r>
            <a:r>
              <a:rPr lang="en-US" sz="700" dirty="0" smtClean="0">
                <a:latin typeface="Courier New" pitchFamily="49" charset="0"/>
              </a:rPr>
              <a:t>++;</a:t>
            </a:r>
          </a:p>
          <a:p>
            <a:r>
              <a:rPr lang="en-US" sz="700" dirty="0" smtClean="0">
                <a:latin typeface="Courier New" pitchFamily="49" charset="0"/>
              </a:rPr>
              <a:t>    }</a:t>
            </a:r>
          </a:p>
          <a:p>
            <a:r>
              <a:rPr lang="en-US" sz="700" dirty="0" smtClean="0">
                <a:latin typeface="Courier New" pitchFamily="49" charset="0"/>
              </a:rPr>
              <a:t>}</a:t>
            </a:r>
          </a:p>
          <a:p>
            <a:endParaRPr lang="en-US" sz="800" dirty="0" smtClean="0"/>
          </a:p>
          <a:p>
            <a:endParaRPr lang="en-US" sz="800" dirty="0" smtClean="0"/>
          </a:p>
          <a:p>
            <a:endParaRPr lang="en-US" sz="800" dirty="0" smtClean="0"/>
          </a:p>
          <a:p>
            <a:endParaRPr lang="en-US" sz="800" dirty="0">
              <a:latin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1600200"/>
          </a:xfrm>
        </p:spPr>
        <p:txBody>
          <a:bodyPr>
            <a:normAutofit fontScale="47500" lnSpcReduction="20000"/>
          </a:bodyPr>
          <a:lstStyle/>
          <a:p>
            <a:r>
              <a:rPr lang="pt-BR" dirty="0" smtClean="0"/>
              <a:t>O experimento apresentado aqui consiste de executar por 10 segundos e acelerar  Throttle;</a:t>
            </a:r>
          </a:p>
          <a:p>
            <a:r>
              <a:rPr lang="pt-BR" dirty="0" smtClean="0"/>
              <a:t>As linhas de timestamp são logadas na serial que por sua vez foram lidas e armazenadas pelo PUTTY no seguinte formato com linhas entrelaçadas de Log a seguir para os modulos</a:t>
            </a:r>
          </a:p>
          <a:p>
            <a:pPr lvl="1"/>
            <a:r>
              <a:rPr lang="pt-BR" dirty="0" smtClean="0"/>
              <a:t>TMR, PWM, IR, DISP, FAIL</a:t>
            </a:r>
          </a:p>
          <a:p>
            <a:pPr lvl="1"/>
            <a:r>
              <a:rPr lang="pt-BR" dirty="0" smtClean="0"/>
              <a:t>As linhas de log são agregadas por módulo em scrip python e com elas platamos o gráfico do próximo Slide (https://github.com/omarachrafbrasil/propulsion_failure_detector/tree/main/plots).</a:t>
            </a:r>
          </a:p>
          <a:p>
            <a:pPr lvl="1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14400" y="3429000"/>
            <a:ext cx="6477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latin typeface="Courier New" pitchFamily="49" charset="0"/>
              </a:rPr>
              <a:t>TMR;T4;89070324</a:t>
            </a:r>
          </a:p>
          <a:p>
            <a:r>
              <a:rPr lang="en-US" sz="800" dirty="0" smtClean="0">
                <a:latin typeface="Courier New" pitchFamily="49" charset="0"/>
              </a:rPr>
              <a:t>TMR;T3;89070361</a:t>
            </a:r>
          </a:p>
          <a:p>
            <a:r>
              <a:rPr lang="en-US" sz="800" dirty="0" smtClean="0">
                <a:latin typeface="Courier New" pitchFamily="49" charset="0"/>
              </a:rPr>
              <a:t>TMR;T2;89070406</a:t>
            </a:r>
          </a:p>
          <a:p>
            <a:r>
              <a:rPr lang="en-US" sz="800" dirty="0" smtClean="0">
                <a:latin typeface="Courier New" pitchFamily="49" charset="0"/>
              </a:rPr>
              <a:t>TMR;T0;89170290</a:t>
            </a:r>
          </a:p>
          <a:p>
            <a:r>
              <a:rPr lang="en-US" sz="800" dirty="0" smtClean="0">
                <a:latin typeface="Courier New" pitchFamily="49" charset="0"/>
              </a:rPr>
              <a:t>TMR;T4;89170398</a:t>
            </a:r>
          </a:p>
          <a:p>
            <a:r>
              <a:rPr lang="en-US" sz="800" dirty="0" smtClean="0">
                <a:latin typeface="Courier New" pitchFamily="49" charset="0"/>
              </a:rPr>
              <a:t>TMR;T3;89170439</a:t>
            </a:r>
          </a:p>
          <a:p>
            <a:r>
              <a:rPr lang="en-US" sz="800" dirty="0" smtClean="0">
                <a:latin typeface="Courier New" pitchFamily="49" charset="0"/>
              </a:rPr>
              <a:t>TMR;T2;89170505</a:t>
            </a:r>
          </a:p>
          <a:p>
            <a:r>
              <a:rPr lang="en-US" sz="800" dirty="0" smtClean="0">
                <a:latin typeface="Courier New" pitchFamily="49" charset="0"/>
              </a:rPr>
              <a:t>TMR;T0;89270291</a:t>
            </a:r>
          </a:p>
          <a:p>
            <a:r>
              <a:rPr lang="en-US" sz="800" dirty="0" smtClean="0">
                <a:latin typeface="Courier New" pitchFamily="49" charset="0"/>
              </a:rPr>
              <a:t>TMR;T4;89270331</a:t>
            </a:r>
          </a:p>
          <a:p>
            <a:r>
              <a:rPr lang="en-US" sz="800" dirty="0" smtClean="0">
                <a:latin typeface="Courier New" pitchFamily="49" charset="0"/>
              </a:rPr>
              <a:t>TMR;T3;89270369</a:t>
            </a:r>
          </a:p>
          <a:p>
            <a:r>
              <a:rPr lang="en-US" sz="800" dirty="0" smtClean="0">
                <a:latin typeface="Courier New" pitchFamily="49" charset="0"/>
              </a:rPr>
              <a:t>TMR;T2;89270410</a:t>
            </a:r>
          </a:p>
          <a:p>
            <a:r>
              <a:rPr lang="en-US" sz="800" dirty="0" smtClean="0">
                <a:latin typeface="Courier New" pitchFamily="49" charset="0"/>
              </a:rPr>
              <a:t>PWM;T0;89252142</a:t>
            </a:r>
          </a:p>
          <a:p>
            <a:r>
              <a:rPr lang="en-US" sz="800" dirty="0" smtClean="0">
                <a:latin typeface="Courier New" pitchFamily="49" charset="0"/>
              </a:rPr>
              <a:t>PWM;T4;89252195</a:t>
            </a:r>
          </a:p>
          <a:p>
            <a:r>
              <a:rPr lang="en-US" sz="800" dirty="0" smtClean="0">
                <a:latin typeface="Courier New" pitchFamily="49" charset="0"/>
              </a:rPr>
              <a:t>PWM;T3;89252246</a:t>
            </a:r>
          </a:p>
          <a:p>
            <a:r>
              <a:rPr lang="en-US" sz="800" dirty="0" smtClean="0">
                <a:latin typeface="Courier New" pitchFamily="49" charset="0"/>
              </a:rPr>
              <a:t>PWM;T2;89252281</a:t>
            </a:r>
          </a:p>
          <a:p>
            <a:r>
              <a:rPr lang="en-US" sz="800" dirty="0" smtClean="0">
                <a:latin typeface="Courier New" pitchFamily="49" charset="0"/>
              </a:rPr>
              <a:t>PWM;T0;89253128</a:t>
            </a:r>
          </a:p>
          <a:p>
            <a:r>
              <a:rPr lang="en-US" sz="800" dirty="0" smtClean="0">
                <a:latin typeface="Courier New" pitchFamily="49" charset="0"/>
              </a:rPr>
              <a:t>PWM;T4;89253170</a:t>
            </a:r>
          </a:p>
          <a:p>
            <a:r>
              <a:rPr lang="en-US" sz="800" dirty="0" smtClean="0">
                <a:latin typeface="Courier New" pitchFamily="49" charset="0"/>
              </a:rPr>
              <a:t>PWM;T3;89253215</a:t>
            </a:r>
          </a:p>
          <a:p>
            <a:r>
              <a:rPr lang="en-US" sz="800" dirty="0" smtClean="0">
                <a:latin typeface="Courier New" pitchFamily="49" charset="0"/>
              </a:rPr>
              <a:t>PWM;T2;89253256</a:t>
            </a:r>
          </a:p>
          <a:p>
            <a:r>
              <a:rPr lang="en-US" sz="800" dirty="0" smtClean="0">
                <a:latin typeface="Courier New" pitchFamily="49" charset="0"/>
              </a:rPr>
              <a:t>PWM;T0;89274171</a:t>
            </a:r>
          </a:p>
          <a:p>
            <a:r>
              <a:rPr lang="pt-BR" sz="800" dirty="0" smtClean="0">
                <a:latin typeface="Courier New" pitchFamily="49" charset="0"/>
              </a:rPr>
              <a:t>...</a:t>
            </a:r>
          </a:p>
          <a:p>
            <a:endParaRPr lang="en-US" sz="800" dirty="0" smtClean="0">
              <a:latin typeface="Courier New" pitchFamily="49" charset="0"/>
            </a:endParaRPr>
          </a:p>
          <a:p>
            <a:endParaRPr lang="pt-BR" sz="800" dirty="0" smtClean="0">
              <a:latin typeface="Courier New" pitchFamily="49" charset="0"/>
            </a:endParaRPr>
          </a:p>
          <a:p>
            <a:endParaRPr lang="pt-BR" sz="800" dirty="0" smtClean="0">
              <a:latin typeface="Courier New" pitchFamily="49" charset="0"/>
            </a:endParaRPr>
          </a:p>
          <a:p>
            <a:endParaRPr lang="en-US" sz="800" dirty="0" smtClean="0">
              <a:latin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305800" cy="7620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Gráfico do escalonamento de Tarefas e ISRs para o experimento, trecho de aceleração, completo e detalhe.</a:t>
            </a:r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2" name="Picture 11" descr="tasks_drilldow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09800" y="2133600"/>
            <a:ext cx="4572000" cy="43919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Imagem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84830" y="2133600"/>
            <a:ext cx="4559238" cy="3810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53400" cy="5105399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dirty="0" smtClean="0"/>
              <a:t>Principais Falhas que Afetam uma Missão UAV</a:t>
            </a:r>
          </a:p>
          <a:p>
            <a:pPr>
              <a:buNone/>
            </a:pPr>
            <a:endParaRPr lang="pt-BR" sz="2800" dirty="0" smtClean="0"/>
          </a:p>
          <a:p>
            <a:r>
              <a:rPr lang="pt-BR" sz="2800" dirty="0" smtClean="0"/>
              <a:t>Controle de Vôo – 28%</a:t>
            </a:r>
          </a:p>
          <a:p>
            <a:r>
              <a:rPr lang="pt-BR" sz="2800" dirty="0" smtClean="0"/>
              <a:t>Propulsão – 24%</a:t>
            </a:r>
          </a:p>
          <a:p>
            <a:r>
              <a:rPr lang="pt-BR" sz="2800" dirty="0" smtClean="0"/>
              <a:t>Erro Humano – 22%</a:t>
            </a:r>
          </a:p>
          <a:p>
            <a:r>
              <a:rPr lang="pt-BR" sz="2800" dirty="0" smtClean="0"/>
              <a:t>Comunicação – 11%</a:t>
            </a:r>
          </a:p>
          <a:p>
            <a:r>
              <a:rPr lang="pt-BR" sz="2800" dirty="0" smtClean="0"/>
              <a:t>Sistema de Energia – 8%</a:t>
            </a:r>
          </a:p>
          <a:p>
            <a:r>
              <a:rPr lang="pt-BR" sz="2800" dirty="0" smtClean="0"/>
              <a:t>Outros – 7%</a:t>
            </a:r>
          </a:p>
          <a:p>
            <a:pPr lvl="1">
              <a:buNone/>
            </a:pPr>
            <a:endParaRPr lang="pt-BR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305800" cy="7620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Gráfico do escalonamento de Tarefas e ISRs para o trecho de aceleração detalhe.</a:t>
            </a:r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 descr="tasks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2514600"/>
            <a:ext cx="8454212" cy="37357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5105400"/>
          </a:xfrm>
        </p:spPr>
        <p:txBody>
          <a:bodyPr>
            <a:normAutofit fontScale="70000" lnSpcReduction="20000"/>
          </a:bodyPr>
          <a:lstStyle/>
          <a:p>
            <a:r>
              <a:rPr lang="pt-BR" dirty="0" smtClean="0"/>
              <a:t>Tempos médios mensurados por Tarefa e ISR:</a:t>
            </a:r>
          </a:p>
          <a:p>
            <a:endParaRPr lang="pt-BR" dirty="0" smtClean="0"/>
          </a:p>
          <a:p>
            <a:pPr lvl="1"/>
            <a:r>
              <a:rPr lang="pt-BR" dirty="0" smtClean="0"/>
              <a:t>Average time ISR PWM = 43.4 micro seconds</a:t>
            </a:r>
          </a:p>
          <a:p>
            <a:pPr lvl="1"/>
            <a:r>
              <a:rPr lang="pt-BR" dirty="0" smtClean="0"/>
              <a:t>Average time ISR IR = 30.3 micro seconds</a:t>
            </a:r>
          </a:p>
          <a:p>
            <a:pPr lvl="1"/>
            <a:r>
              <a:rPr lang="pt-BR" dirty="0" smtClean="0"/>
              <a:t>Average time ISR TMR = 41.0 micro seconds</a:t>
            </a:r>
          </a:p>
          <a:p>
            <a:pPr lvl="1"/>
            <a:endParaRPr lang="pt-BR" dirty="0" smtClean="0"/>
          </a:p>
          <a:p>
            <a:pPr lvl="1"/>
            <a:r>
              <a:rPr lang="pt-BR" dirty="0" smtClean="0"/>
              <a:t>Average time Task PWM = 43.4 micro seconds</a:t>
            </a:r>
          </a:p>
          <a:p>
            <a:pPr lvl="1"/>
            <a:r>
              <a:rPr lang="pt-BR" dirty="0" smtClean="0"/>
              <a:t>Average time Task IR = 30.3 micro seconds</a:t>
            </a:r>
          </a:p>
          <a:p>
            <a:pPr lvl="1"/>
            <a:r>
              <a:rPr lang="pt-BR" dirty="0" smtClean="0"/>
              <a:t>Average time Task TMR = 41.0 micro seconds</a:t>
            </a:r>
          </a:p>
          <a:p>
            <a:pPr lvl="1"/>
            <a:endParaRPr lang="pt-BR" dirty="0" smtClean="0"/>
          </a:p>
          <a:p>
            <a:pPr lvl="1"/>
            <a:r>
              <a:rPr lang="pt-BR" dirty="0" smtClean="0"/>
              <a:t>Average time Activation PWM from ISR = 90.7 micro seconds</a:t>
            </a:r>
          </a:p>
          <a:p>
            <a:pPr lvl="1"/>
            <a:r>
              <a:rPr lang="pt-BR" dirty="0" smtClean="0"/>
              <a:t>Average time Activation IR from ISR = 66.9 micro seconds</a:t>
            </a:r>
          </a:p>
          <a:p>
            <a:pPr lvl="1"/>
            <a:r>
              <a:rPr lang="pt-BR" dirty="0" smtClean="0"/>
              <a:t>Average time Activation TMR from ISR = 114.0 micro seconds</a:t>
            </a:r>
          </a:p>
          <a:p>
            <a:pPr lvl="1"/>
            <a:endParaRPr lang="pt-BR" dirty="0" smtClean="0"/>
          </a:p>
          <a:p>
            <a:pPr lvl="1"/>
            <a:r>
              <a:rPr lang="pt-BR" dirty="0" smtClean="0"/>
              <a:t>Average time Task DISP = 16897.5 micro seconds</a:t>
            </a:r>
          </a:p>
          <a:p>
            <a:pPr lvl="1"/>
            <a:r>
              <a:rPr lang="pt-BR" dirty="0" smtClean="0"/>
              <a:t>Average time Task FAIL = 51.0 micro seconds</a:t>
            </a:r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3962400"/>
          </a:xfrm>
        </p:spPr>
        <p:txBody>
          <a:bodyPr>
            <a:normAutofit fontScale="77500" lnSpcReduction="20000"/>
          </a:bodyPr>
          <a:lstStyle/>
          <a:p>
            <a:r>
              <a:rPr lang="pt-BR" dirty="0" smtClean="0"/>
              <a:t>Análise do escalonamento PWM:</a:t>
            </a:r>
          </a:p>
          <a:p>
            <a:pPr lvl="1"/>
            <a:r>
              <a:rPr lang="pt-BR" dirty="0" smtClean="0"/>
              <a:t>Requisição de Tempos ISR e Task de PWM:</a:t>
            </a:r>
          </a:p>
          <a:p>
            <a:pPr lvl="2"/>
            <a:r>
              <a:rPr lang="pt-BR" dirty="0" smtClean="0"/>
              <a:t>PWM Width: Largura de pulso gerada entre 900 e 2000 us </a:t>
            </a:r>
            <a:r>
              <a:rPr lang="pt-BR" dirty="0" smtClean="0">
                <a:sym typeface="Wingdings" pitchFamily="2" charset="2"/>
              </a:rPr>
              <a:t> ISR e Tarefa PWM, Ativação pela ISR da  Task PWM (resume a cada Interrupt), 91 us ativação + 41 us computação = 132 us;</a:t>
            </a:r>
            <a:endParaRPr lang="pt-BR" dirty="0" smtClean="0"/>
          </a:p>
          <a:p>
            <a:pPr lvl="2"/>
            <a:r>
              <a:rPr lang="pt-BR" dirty="0" smtClean="0"/>
              <a:t>ISR PWM Frequency: deve interromper a 47 Hz, ou seja a cada 22000 us para Borda de Subida do Pulso e seguida de interrupçao de Borda de Descida após 900 us;</a:t>
            </a:r>
          </a:p>
          <a:p>
            <a:pPr lvl="2"/>
            <a:r>
              <a:rPr lang="pt-BR" dirty="0" smtClean="0"/>
              <a:t>A Borda de Subida acontece </a:t>
            </a:r>
            <a:r>
              <a:rPr lang="pt-BR" b="1" dirty="0" smtClean="0"/>
              <a:t>Periodicamente</a:t>
            </a:r>
            <a:r>
              <a:rPr lang="pt-BR" dirty="0" smtClean="0"/>
              <a:t>, a Borda de Descida é </a:t>
            </a:r>
            <a:r>
              <a:rPr lang="pt-BR" b="1" dirty="0" smtClean="0"/>
              <a:t>Periódica sempre após a de Subida</a:t>
            </a:r>
            <a:r>
              <a:rPr lang="pt-BR" dirty="0" smtClean="0"/>
              <a:t>, mas ocorre após tempo variável com mínimo e máximo;</a:t>
            </a:r>
          </a:p>
          <a:p>
            <a:pPr lvl="2"/>
            <a:r>
              <a:rPr lang="pt-BR" dirty="0" smtClean="0"/>
              <a:t>A ISR apenas faz </a:t>
            </a:r>
            <a:r>
              <a:rPr lang="pt-BR" b="1" dirty="0" smtClean="0"/>
              <a:t>Resume</a:t>
            </a:r>
            <a:r>
              <a:rPr lang="pt-BR" dirty="0" smtClean="0"/>
              <a:t> a Task que por sua vez ao terminar a computação volta a ao estado </a:t>
            </a:r>
            <a:r>
              <a:rPr lang="pt-BR" b="1" dirty="0" smtClean="0"/>
              <a:t>Suspended</a:t>
            </a:r>
            <a:r>
              <a:rPr lang="pt-BR" dirty="0" smtClean="0"/>
              <a:t>;</a:t>
            </a:r>
          </a:p>
          <a:p>
            <a:pPr lvl="2"/>
            <a:r>
              <a:rPr lang="pt-BR" dirty="0" smtClean="0"/>
              <a:t>A Task PWM computa o Width do PWM e realiza contagem de execuções;</a:t>
            </a:r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PW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5257800"/>
            <a:ext cx="8915400" cy="127300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3962400"/>
          </a:xfrm>
        </p:spPr>
        <p:txBody>
          <a:bodyPr>
            <a:normAutofit fontScale="92500"/>
          </a:bodyPr>
          <a:lstStyle/>
          <a:p>
            <a:r>
              <a:rPr lang="pt-BR" dirty="0" smtClean="0"/>
              <a:t>Análise do escalonamento do Timer:</a:t>
            </a:r>
          </a:p>
          <a:p>
            <a:pPr lvl="1"/>
            <a:r>
              <a:rPr lang="pt-BR" dirty="0" smtClean="0"/>
              <a:t>Requisição de Tempos ISR e Task do Timer:</a:t>
            </a:r>
          </a:p>
          <a:p>
            <a:pPr lvl="2"/>
            <a:r>
              <a:rPr lang="pt-BR" dirty="0" smtClean="0"/>
              <a:t>ISR Timer Frequency: É </a:t>
            </a:r>
            <a:r>
              <a:rPr lang="pt-BR" b="1" dirty="0" smtClean="0"/>
              <a:t>Periódica</a:t>
            </a:r>
            <a:r>
              <a:rPr lang="pt-BR" dirty="0" smtClean="0"/>
              <a:t> e deve ocorrer a cada 100 ms (100.000 us / 10 Hz). Apenas tira a Task de Timer da suspensão;</a:t>
            </a:r>
          </a:p>
          <a:p>
            <a:pPr lvl="2"/>
            <a:r>
              <a:rPr lang="pt-BR" dirty="0" smtClean="0"/>
              <a:t>A Task de Timer, computa a frequência do PWM e do sensor IR, a cada 3 segundos (30 interrupções) computa o módulo do coeficiente de Spearman. Se menor que 0.75, sinaliza (flag) falha sobre 30 amostras janeladas no RingBuffer; </a:t>
            </a:r>
          </a:p>
          <a:p>
            <a:pPr lvl="2"/>
            <a:r>
              <a:rPr lang="pt-BR" dirty="0" smtClean="0"/>
              <a:t>O Tempo de computação da task é maior quando é calculado o coeficiente de correlação;</a:t>
            </a:r>
          </a:p>
          <a:p>
            <a:pPr lvl="2"/>
            <a:endParaRPr lang="pt-BR" dirty="0" smtClean="0"/>
          </a:p>
          <a:p>
            <a:pPr lvl="2"/>
            <a:endParaRPr lang="pt-BR" dirty="0" smtClean="0"/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TIme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5534147"/>
            <a:ext cx="8763000" cy="10981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39624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Análise do escalonamento IR (Infra Red/Passagem Pás da hélice):</a:t>
            </a:r>
          </a:p>
          <a:p>
            <a:pPr lvl="1"/>
            <a:r>
              <a:rPr lang="pt-BR" dirty="0" smtClean="0"/>
              <a:t>Requisição de Tempos ISR e Task de IR:</a:t>
            </a:r>
          </a:p>
          <a:p>
            <a:pPr lvl="2"/>
            <a:r>
              <a:rPr lang="pt-BR" dirty="0" smtClean="0"/>
              <a:t>ISR IR Frequency: É </a:t>
            </a:r>
            <a:r>
              <a:rPr lang="pt-BR" b="1" dirty="0" smtClean="0"/>
              <a:t>Periódica</a:t>
            </a:r>
            <a:r>
              <a:rPr lang="pt-BR" dirty="0" smtClean="0"/>
              <a:t> e </a:t>
            </a:r>
            <a:r>
              <a:rPr lang="pt-BR" b="1" dirty="0" smtClean="0"/>
              <a:t>Aperiódica</a:t>
            </a:r>
            <a:r>
              <a:rPr lang="pt-BR" dirty="0" smtClean="0"/>
              <a:t> e deve interromper a cada passagem de uma pá pelo sensor IR. Se não houver giro não tem interrupção</a:t>
            </a:r>
            <a:r>
              <a:rPr lang="pt-BR" b="1" dirty="0" smtClean="0"/>
              <a:t> Aperiódica</a:t>
            </a:r>
            <a:r>
              <a:rPr lang="pt-BR" dirty="0" smtClean="0"/>
              <a:t>. Se o giro (RPM) for constante então a task é </a:t>
            </a:r>
            <a:r>
              <a:rPr lang="pt-BR" b="1" dirty="0" smtClean="0"/>
              <a:t>Periódica</a:t>
            </a:r>
            <a:r>
              <a:rPr lang="pt-BR" dirty="0" smtClean="0"/>
              <a:t>;</a:t>
            </a:r>
          </a:p>
          <a:p>
            <a:pPr lvl="2"/>
            <a:r>
              <a:rPr lang="pt-BR" dirty="0" smtClean="0"/>
              <a:t>A Task de IR, apenas realiza a contagem de interrupções. O RPS é calculado na base de tempo da Task de Timer. Ou seja a frequência (RPS) do IR é o valor contato dentro de 100 ms e multiplicado por 10 para obtermos RPS; </a:t>
            </a:r>
          </a:p>
          <a:p>
            <a:pPr lvl="2"/>
            <a:r>
              <a:rPr lang="pt-BR" dirty="0" smtClean="0"/>
              <a:t>No Intervalo exemplo abaixo: 27 ms entre 2 passadas de pás </a:t>
            </a:r>
            <a:r>
              <a:rPr lang="pt-BR" dirty="0" smtClean="0">
                <a:sym typeface="Wingdings" pitchFamily="2" charset="2"/>
              </a:rPr>
              <a:t> 37 Hz  18,5 RPS  1111 RPM, no momento da medição;</a:t>
            </a:r>
            <a:endParaRPr lang="pt-BR" dirty="0" smtClean="0"/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/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I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5486400"/>
            <a:ext cx="8535961" cy="10697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3352800"/>
          </a:xfrm>
        </p:spPr>
        <p:txBody>
          <a:bodyPr>
            <a:normAutofit fontScale="85000" lnSpcReduction="20000"/>
          </a:bodyPr>
          <a:lstStyle/>
          <a:p>
            <a:r>
              <a:rPr lang="pt-BR" dirty="0" smtClean="0"/>
              <a:t>Análise do escalonamento do Display OLED:</a:t>
            </a:r>
          </a:p>
          <a:p>
            <a:pPr lvl="1"/>
            <a:r>
              <a:rPr lang="pt-BR" dirty="0" smtClean="0"/>
              <a:t>Requisição de Tempos da Task do Display:</a:t>
            </a:r>
          </a:p>
          <a:p>
            <a:pPr lvl="2"/>
            <a:r>
              <a:rPr lang="pt-BR" dirty="0" smtClean="0"/>
              <a:t>A Task do Display OLED, tem um laço infinito que inclui delay de 100 ms em vez de entrar em suspensão;</a:t>
            </a:r>
          </a:p>
          <a:p>
            <a:pPr lvl="2"/>
            <a:r>
              <a:rPr lang="pt-BR" dirty="0" smtClean="0"/>
              <a:t>Após o delay é realizado a computação;</a:t>
            </a:r>
          </a:p>
          <a:p>
            <a:pPr lvl="2"/>
            <a:r>
              <a:rPr lang="pt-BR" dirty="0" smtClean="0"/>
              <a:t>Repinta no Display via barramento SPI os dados de PWM, RPS, falha e algumas frequências;</a:t>
            </a:r>
          </a:p>
          <a:p>
            <a:pPr lvl="2"/>
            <a:r>
              <a:rPr lang="pt-BR" dirty="0" smtClean="0"/>
              <a:t>É muito dispendiosa em termos de computação; </a:t>
            </a:r>
          </a:p>
          <a:p>
            <a:pPr lvl="2"/>
            <a:r>
              <a:rPr lang="pt-BR" dirty="0" smtClean="0"/>
              <a:t>A computação é a mesma, somada ao delay totaliza intervalo de 116,9 ms tornando a tarefa </a:t>
            </a:r>
            <a:r>
              <a:rPr lang="pt-BR" b="1" dirty="0" smtClean="0"/>
              <a:t>Periódica</a:t>
            </a:r>
            <a:r>
              <a:rPr lang="pt-BR" dirty="0" smtClean="0"/>
              <a:t>;</a:t>
            </a:r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Disp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4876800"/>
            <a:ext cx="8686800" cy="1413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610600" cy="3352800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Análise do escalonamento do acionamento de Falha:</a:t>
            </a:r>
          </a:p>
          <a:p>
            <a:pPr lvl="1"/>
            <a:r>
              <a:rPr lang="pt-BR" dirty="0" smtClean="0"/>
              <a:t>Requisição de Tempos da Task de Falha (Failure):</a:t>
            </a:r>
          </a:p>
          <a:p>
            <a:pPr lvl="2"/>
            <a:r>
              <a:rPr lang="pt-BR" dirty="0" smtClean="0"/>
              <a:t>A Task do ativação de Falha, tem um laço infinito que inclui delay de 100 ms em vez de entrar em suspensão;</a:t>
            </a:r>
          </a:p>
          <a:p>
            <a:pPr lvl="2"/>
            <a:r>
              <a:rPr lang="pt-BR" dirty="0" smtClean="0"/>
              <a:t>Após o delay é realizado a computação; </a:t>
            </a:r>
          </a:p>
          <a:p>
            <a:pPr lvl="2"/>
            <a:r>
              <a:rPr lang="pt-BR" dirty="0" smtClean="0"/>
              <a:t>A computação é a mesma, 51 us, somada ao delay totaliza intervalo de 100,051 ms tornando a tarefa </a:t>
            </a:r>
            <a:r>
              <a:rPr lang="pt-BR" b="1" dirty="0" smtClean="0"/>
              <a:t>Periódica</a:t>
            </a:r>
            <a:r>
              <a:rPr lang="pt-BR" dirty="0" smtClean="0"/>
              <a:t>;</a:t>
            </a:r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1"/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Failur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600" y="4800600"/>
            <a:ext cx="8422173" cy="1778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029200"/>
          </a:xfrm>
        </p:spPr>
        <p:txBody>
          <a:bodyPr>
            <a:normAutofit fontScale="47500" lnSpcReduction="20000"/>
          </a:bodyPr>
          <a:lstStyle/>
          <a:p>
            <a:r>
              <a:rPr lang="pt-BR" dirty="0" smtClean="0"/>
              <a:t>Teste de Escalonabilidade</a:t>
            </a:r>
          </a:p>
          <a:p>
            <a:pPr lvl="1"/>
            <a:r>
              <a:rPr lang="pt-BR" dirty="0" smtClean="0"/>
              <a:t>Mensurações</a:t>
            </a:r>
          </a:p>
          <a:p>
            <a:pPr lvl="2"/>
            <a:r>
              <a:rPr lang="pt-BR" dirty="0" smtClean="0"/>
              <a:t>AVG  Task PWM 43.4 us</a:t>
            </a:r>
          </a:p>
          <a:p>
            <a:pPr lvl="2"/>
            <a:r>
              <a:rPr lang="pt-BR" dirty="0" smtClean="0"/>
              <a:t>AVG  Task IR 30.3 us</a:t>
            </a:r>
          </a:p>
          <a:p>
            <a:pPr lvl="2"/>
            <a:r>
              <a:rPr lang="pt-BR" dirty="0" smtClean="0"/>
              <a:t>AVG  Task TMR 41.0 us</a:t>
            </a:r>
          </a:p>
          <a:p>
            <a:pPr lvl="2"/>
            <a:r>
              <a:rPr lang="pt-BR" dirty="0" smtClean="0"/>
              <a:t>AVG  Task DISP 16897.5 us</a:t>
            </a:r>
          </a:p>
          <a:p>
            <a:pPr lvl="2"/>
            <a:r>
              <a:rPr lang="pt-BR" dirty="0" smtClean="0"/>
              <a:t>AVG  Task FAIL 51.0 us</a:t>
            </a:r>
          </a:p>
          <a:p>
            <a:pPr lvl="2"/>
            <a:endParaRPr lang="pt-BR" dirty="0" smtClean="0"/>
          </a:p>
          <a:p>
            <a:pPr lvl="2"/>
            <a:r>
              <a:rPr lang="pt-BR" dirty="0" smtClean="0"/>
              <a:t>AVG  ISR PWM 43.4 us</a:t>
            </a:r>
          </a:p>
          <a:p>
            <a:pPr lvl="2"/>
            <a:r>
              <a:rPr lang="pt-BR" dirty="0" smtClean="0"/>
              <a:t>AVG  ISR IR 30.3 us</a:t>
            </a:r>
          </a:p>
          <a:p>
            <a:pPr lvl="2"/>
            <a:r>
              <a:rPr lang="pt-BR" dirty="0" smtClean="0"/>
              <a:t>AVG  ISR TMR 41.0 us</a:t>
            </a:r>
          </a:p>
          <a:p>
            <a:pPr lvl="2"/>
            <a:endParaRPr lang="pt-BR" dirty="0" smtClean="0"/>
          </a:p>
          <a:p>
            <a:pPr lvl="2"/>
            <a:r>
              <a:rPr lang="pt-BR" dirty="0" smtClean="0"/>
              <a:t>AVG  Activation PWM from ISR 90.7 us</a:t>
            </a:r>
          </a:p>
          <a:p>
            <a:pPr lvl="2"/>
            <a:r>
              <a:rPr lang="pt-BR" dirty="0" smtClean="0"/>
              <a:t>AVG  Activation IR from ISR 66.9 us</a:t>
            </a:r>
          </a:p>
          <a:p>
            <a:pPr lvl="2"/>
            <a:r>
              <a:rPr lang="pt-BR" dirty="0" smtClean="0"/>
              <a:t>AVG  Activation TMR from ISR 114.0 us</a:t>
            </a:r>
          </a:p>
          <a:p>
            <a:pPr lvl="2"/>
            <a:endParaRPr lang="pt-BR" dirty="0" smtClean="0"/>
          </a:p>
          <a:p>
            <a:pPr lvl="2"/>
            <a:r>
              <a:rPr lang="pt-BR" dirty="0" smtClean="0"/>
              <a:t>Period Task PWM 22000 us</a:t>
            </a:r>
          </a:p>
          <a:p>
            <a:pPr lvl="2"/>
            <a:r>
              <a:rPr lang="pt-BR" dirty="0" smtClean="0"/>
              <a:t>Period Task IR 27000 us</a:t>
            </a:r>
          </a:p>
          <a:p>
            <a:pPr lvl="2"/>
            <a:r>
              <a:rPr lang="pt-BR" dirty="0" smtClean="0"/>
              <a:t>Period Task TMR 100000 us</a:t>
            </a:r>
          </a:p>
          <a:p>
            <a:pPr lvl="2"/>
            <a:r>
              <a:rPr lang="pt-BR" dirty="0" smtClean="0"/>
              <a:t>Period Task DISP 116970 us</a:t>
            </a:r>
          </a:p>
          <a:p>
            <a:pPr lvl="2"/>
            <a:r>
              <a:rPr lang="pt-BR" dirty="0" smtClean="0"/>
              <a:t>Period Task FAIL 100051 us</a:t>
            </a:r>
          </a:p>
          <a:p>
            <a:pPr lvl="2"/>
            <a:endParaRPr lang="pt-BR" dirty="0" smtClean="0"/>
          </a:p>
          <a:p>
            <a:pPr lvl="2"/>
            <a:r>
              <a:rPr lang="pt-BR" dirty="0" smtClean="0"/>
              <a:t>Period ISR PWM 22000 us</a:t>
            </a:r>
          </a:p>
          <a:p>
            <a:pPr lvl="2"/>
            <a:r>
              <a:rPr lang="pt-BR" dirty="0" smtClean="0"/>
              <a:t>Period ISR IR 27000 us</a:t>
            </a:r>
          </a:p>
          <a:p>
            <a:pPr lvl="2"/>
            <a:r>
              <a:rPr lang="pt-BR" dirty="0" smtClean="0"/>
              <a:t>Period ISR TMR 100000 us</a:t>
            </a:r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 lvl="2"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838200"/>
          </a:xfrm>
        </p:spPr>
        <p:txBody>
          <a:bodyPr>
            <a:normAutofit/>
          </a:bodyPr>
          <a:lstStyle/>
          <a:p>
            <a:r>
              <a:rPr lang="pt-BR" dirty="0" smtClean="0"/>
              <a:t>Teste de Escalonabilidade</a:t>
            </a:r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209800"/>
            <a:ext cx="38100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Medidas para o Teste de Escalonabilidade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Task PWM 43.4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Task IR 30.3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Task TMR 41.0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Task DISP 16897.5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Task FAIL 51.0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ISR PWM 43.4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ISR IR 30.3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 ISR TMR 41.0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685800" lvl="1" indent="-228600">
              <a:spcBef>
                <a:spcPct val="20000"/>
              </a:spcBef>
              <a:buFont typeface="Arial" pitchFamily="34" charset="0"/>
              <a:buNone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Task PWM 22000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Task IR 27000 us, Mni (18kRPM)=&gt;1666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Task TMR 100000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Task DISP 116970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Task FAIL 100051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ISR PWM 22000 us</a:t>
            </a: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ISR IR 27000 </a:t>
            </a:r>
            <a:r>
              <a:rPr lang="pt-BR" sz="2400" dirty="0" smtClean="0"/>
              <a:t>us , Mni (18kRPM)=&gt;1666 us</a:t>
            </a: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685800" lvl="1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 ISR TMR 100000 us</a:t>
            </a: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343400" y="2362200"/>
            <a:ext cx="44196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/>
          <a:p>
            <a:pPr marL="342900" lvl="0" indent="-34290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pt-BR" sz="3200" dirty="0" smtClean="0"/>
              <a:t>Cálculo  do Teste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de Escalonabilidade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pt-BR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Utilizações de cada Tarefa Ti = Ci / Pi para Periódicas e Ti = Ci / Mini para Aperiódicas</a:t>
            </a: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Utpwm = 43.4/22000= 0,00197</a:t>
            </a:r>
          </a:p>
          <a:p>
            <a:pPr marL="1143000" lvl="2" indent="-228600">
              <a:spcBef>
                <a:spcPct val="20000"/>
              </a:spcBef>
            </a:pPr>
            <a:r>
              <a:rPr kumimoji="0" lang="pt-BR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Utir =</a:t>
            </a:r>
            <a:r>
              <a:rPr kumimoji="0" lang="pt-BR" sz="2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= 30.3/1666 = 0,182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baseline="0" dirty="0" smtClean="0"/>
              <a:t>Uttmr</a:t>
            </a:r>
            <a:r>
              <a:rPr lang="pt-BR" sz="2400" dirty="0" smtClean="0"/>
              <a:t> = 41/100000 = 0,00041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Utdisp = 16897.5/116970= 0,14446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Utfail = 51/100051= 0,0005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Uipwm = 43.4/22000 = 0,00197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Uiir = 30.3/1666 = 0,182</a:t>
            </a:r>
          </a:p>
          <a:p>
            <a:pPr marL="1143000" lvl="2" indent="-228600">
              <a:spcBef>
                <a:spcPct val="20000"/>
              </a:spcBef>
            </a:pPr>
            <a:r>
              <a:rPr lang="pt-BR" sz="2400" dirty="0" smtClean="0"/>
              <a:t>Uitmr = 41/100000 = 0,00041</a:t>
            </a:r>
          </a:p>
          <a:p>
            <a:pPr marL="1143000" lvl="2" indent="-228600">
              <a:spcBef>
                <a:spcPct val="20000"/>
              </a:spcBef>
            </a:pPr>
            <a:endParaRPr lang="pt-BR" sz="2400" dirty="0" smtClean="0"/>
          </a:p>
          <a:p>
            <a:pPr marL="1143000" lvl="2" indent="-228600">
              <a:spcBef>
                <a:spcPct val="20000"/>
              </a:spcBef>
            </a:pPr>
            <a:r>
              <a:rPr lang="pt-BR" sz="2400" b="1" dirty="0" smtClean="0"/>
              <a:t>Utilização processador </a:t>
            </a:r>
            <a:r>
              <a:rPr lang="pt-BR" sz="2400" dirty="0" smtClean="0"/>
              <a:t>= 0,00197 + 0,182 + 0,00041 + 0,14446 + 0,0005 + 0,00197 + 0,182 + 0,00041 = </a:t>
            </a:r>
            <a:r>
              <a:rPr lang="pt-BR" sz="2400" b="1" dirty="0" smtClean="0"/>
              <a:t>0,514 ≤ 1 processador</a:t>
            </a:r>
          </a:p>
          <a:p>
            <a:pPr marL="1143000" lvl="2" indent="-228600">
              <a:spcBef>
                <a:spcPct val="20000"/>
              </a:spcBef>
            </a:pPr>
            <a:endParaRPr lang="pt-BR" sz="2400" b="1" dirty="0" smtClean="0"/>
          </a:p>
          <a:p>
            <a:pPr marL="228600" indent="-228600">
              <a:spcBef>
                <a:spcPct val="20000"/>
              </a:spcBef>
              <a:buFont typeface="Arial" pitchFamily="34" charset="0"/>
              <a:buChar char="•"/>
            </a:pPr>
            <a:r>
              <a:rPr lang="pt-BR" sz="2400" dirty="0" smtClean="0"/>
              <a:t>Tempo de Chaveamento entre ISR e Tasks:  30 a 91 us</a:t>
            </a:r>
          </a:p>
          <a:p>
            <a:pPr marL="228600" indent="-228600">
              <a:spcBef>
                <a:spcPct val="20000"/>
              </a:spcBef>
              <a:buFont typeface="Arial" pitchFamily="34" charset="0"/>
              <a:buChar char="•"/>
            </a:pPr>
            <a:endParaRPr lang="pt-BR" sz="2400" dirty="0" smtClean="0"/>
          </a:p>
          <a:p>
            <a:pPr marL="1143000" lvl="2" indent="-228600">
              <a:spcBef>
                <a:spcPct val="20000"/>
              </a:spcBef>
            </a:pPr>
            <a:endParaRPr lang="pt-BR" sz="2400" dirty="0" smtClean="0"/>
          </a:p>
          <a:p>
            <a:pPr marL="1143000" lvl="2" indent="-228600">
              <a:spcBef>
                <a:spcPct val="20000"/>
              </a:spcBef>
            </a:pPr>
            <a:endParaRPr lang="pt-BR" sz="2400" dirty="0" smtClean="0"/>
          </a:p>
          <a:p>
            <a:pPr marL="1143000" lvl="2" indent="-228600">
              <a:spcBef>
                <a:spcPct val="20000"/>
              </a:spcBef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1600200"/>
            <a:ext cx="1743075" cy="61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3962400"/>
          </a:xfrm>
        </p:spPr>
        <p:txBody>
          <a:bodyPr>
            <a:normAutofit/>
          </a:bodyPr>
          <a:lstStyle/>
          <a:p>
            <a:r>
              <a:rPr lang="pt-BR" dirty="0" smtClean="0"/>
              <a:t>Rate Monotonic</a:t>
            </a:r>
          </a:p>
          <a:p>
            <a:pPr>
              <a:buNone/>
            </a:pPr>
            <a:endParaRPr lang="pt-BR" dirty="0" smtClean="0"/>
          </a:p>
          <a:p>
            <a:pPr lvl="1"/>
            <a:r>
              <a:rPr lang="pt-BR" dirty="0" smtClean="0"/>
              <a:t>Tempo Chaveamento entre ISR e Tasks:  30 a 91 us</a:t>
            </a:r>
          </a:p>
          <a:p>
            <a:pPr lvl="1"/>
            <a:r>
              <a:rPr lang="pt-BR" dirty="0" smtClean="0"/>
              <a:t>3 ISRs + 5 Task </a:t>
            </a:r>
            <a:r>
              <a:rPr lang="pt-BR" dirty="0" smtClean="0">
                <a:sym typeface="Wingdings" pitchFamily="2" charset="2"/>
              </a:rPr>
              <a:t> n = 8 Tarefas </a:t>
            </a:r>
            <a:endParaRPr lang="pt-BR" dirty="0" smtClean="0"/>
          </a:p>
          <a:p>
            <a:pPr lvl="1"/>
            <a:r>
              <a:rPr lang="pt-BR" dirty="0" smtClean="0"/>
              <a:t>U  = </a:t>
            </a:r>
            <a:r>
              <a:rPr lang="pt-BR" b="1" dirty="0" smtClean="0"/>
              <a:t>0,514 ≤ 8 (2</a:t>
            </a:r>
            <a:r>
              <a:rPr lang="pt-BR" b="1" baseline="30000" dirty="0" smtClean="0"/>
              <a:t>1/8</a:t>
            </a:r>
            <a:r>
              <a:rPr lang="pt-BR" b="1" dirty="0" smtClean="0"/>
              <a:t>-1)</a:t>
            </a:r>
          </a:p>
          <a:p>
            <a:pPr lvl="1"/>
            <a:r>
              <a:rPr lang="pt-BR" dirty="0" smtClean="0"/>
              <a:t>U  = </a:t>
            </a:r>
            <a:r>
              <a:rPr lang="pt-BR" b="1" dirty="0" smtClean="0"/>
              <a:t>0,514 ≤ 0,724</a:t>
            </a:r>
            <a:endParaRPr lang="pt-BR" dirty="0" smtClean="0"/>
          </a:p>
          <a:p>
            <a:pPr lvl="1"/>
            <a:r>
              <a:rPr lang="pt-BR" dirty="0" smtClean="0"/>
              <a:t>0,514 </a:t>
            </a:r>
            <a:r>
              <a:rPr lang="pt-BR" dirty="0" smtClean="0">
                <a:sym typeface="Wingdings" pitchFamily="2" charset="2"/>
              </a:rPr>
              <a:t> Feasible</a:t>
            </a:r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pPr lvl="1"/>
            <a:endParaRPr lang="pt-BR" dirty="0" smtClean="0"/>
          </a:p>
          <a:p>
            <a:endParaRPr lang="pt-BR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2209800"/>
            <a:ext cx="3810000" cy="396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143000" marR="0" lvl="2" indent="-2286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953000" y="1371600"/>
            <a:ext cx="2838450" cy="81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8200"/>
          </a:xfrm>
        </p:spPr>
        <p:txBody>
          <a:bodyPr/>
          <a:lstStyle/>
          <a:p>
            <a:pPr>
              <a:buNone/>
            </a:pPr>
            <a:r>
              <a:rPr lang="pt-BR" dirty="0" smtClean="0"/>
              <a:t>Veículo Remotamente Pilotado/Autônomo</a:t>
            </a:r>
          </a:p>
          <a:p>
            <a:pPr>
              <a:buNone/>
            </a:pPr>
            <a:endParaRPr lang="pt-BR" sz="2800" dirty="0" smtClean="0"/>
          </a:p>
          <a:p>
            <a:r>
              <a:rPr lang="pt-BR" sz="2800" dirty="0" smtClean="0"/>
              <a:t>Modelo Easystar</a:t>
            </a:r>
          </a:p>
          <a:p>
            <a:r>
              <a:rPr lang="pt-BR" sz="2800" dirty="0" smtClean="0"/>
              <a:t>Motorização Elétrica a bateria com 1 hélice bi-pá</a:t>
            </a:r>
          </a:p>
          <a:p>
            <a:r>
              <a:rPr lang="pt-BR" sz="2800" dirty="0" smtClean="0"/>
              <a:t>Envergadura  138 cm</a:t>
            </a:r>
          </a:p>
          <a:p>
            <a:r>
              <a:rPr lang="pt-BR" sz="2800" dirty="0" smtClean="0"/>
              <a:t>Comprimento  92 cm</a:t>
            </a:r>
          </a:p>
          <a:p>
            <a:r>
              <a:rPr lang="pt-BR" sz="2800" dirty="0" smtClean="0"/>
              <a:t>Peso Total na Decolagem ~0,85 Kg</a:t>
            </a:r>
          </a:p>
          <a:p>
            <a:r>
              <a:rPr lang="pt-BR" sz="2800" dirty="0" smtClean="0"/>
              <a:t>Autonomia ~15 min com bateria LiPo 3S 2200mAh</a:t>
            </a:r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534400" cy="5105400"/>
          </a:xfrm>
        </p:spPr>
        <p:txBody>
          <a:bodyPr>
            <a:normAutofit fontScale="55000" lnSpcReduction="20000"/>
          </a:bodyPr>
          <a:lstStyle/>
          <a:p>
            <a:r>
              <a:rPr lang="pt-BR" dirty="0" smtClean="0"/>
              <a:t>Validação do Sistema</a:t>
            </a:r>
          </a:p>
          <a:p>
            <a:pPr>
              <a:buNone/>
            </a:pPr>
            <a:endParaRPr lang="pt-BR" dirty="0" smtClean="0"/>
          </a:p>
          <a:p>
            <a:pPr lvl="1"/>
            <a:r>
              <a:rPr lang="pt-BR" dirty="0" smtClean="0"/>
              <a:t>Usado apenas 1 núcleo do ESP32 para processamento das ISRs e Tasks;</a:t>
            </a:r>
          </a:p>
          <a:p>
            <a:pPr lvl="1"/>
            <a:r>
              <a:rPr lang="pt-BR" dirty="0" smtClean="0"/>
              <a:t>Todas Tasks em prioridade 2 do ESP32 para poder funcionar. Prioridade 1 torna laço principal do ESP32 e outras tarefas do core tomando tempo do processador;</a:t>
            </a:r>
          </a:p>
          <a:p>
            <a:pPr lvl="1"/>
            <a:r>
              <a:rPr lang="pt-BR" dirty="0" smtClean="0"/>
              <a:t>Estrutura de módulos por componentes em módulos de arquivos e classes de objetos;</a:t>
            </a:r>
          </a:p>
          <a:p>
            <a:pPr lvl="1"/>
            <a:r>
              <a:rPr lang="pt-BR" dirty="0" smtClean="0"/>
              <a:t>ISR em funções com mínimo de linhas;</a:t>
            </a:r>
          </a:p>
          <a:p>
            <a:pPr lvl="1"/>
            <a:r>
              <a:rPr lang="pt-BR" dirty="0" smtClean="0"/>
              <a:t>Tarefas implementadas como Tasks do FreeRTOS;</a:t>
            </a:r>
          </a:p>
          <a:p>
            <a:pPr lvl="1"/>
            <a:r>
              <a:rPr lang="pt-BR" dirty="0" smtClean="0"/>
              <a:t>Não foi utilizado artefatos Formais de especificação e projeto;</a:t>
            </a:r>
          </a:p>
          <a:p>
            <a:pPr lvl="1"/>
            <a:r>
              <a:rPr lang="pt-BR" dirty="0" smtClean="0"/>
              <a:t>Falha física injetada. Testes com aeronave completa porém em suporte físico e não em vôo. Falha real de controlador de velocidade produzindo PWM x RPM com falha;</a:t>
            </a:r>
          </a:p>
          <a:p>
            <a:pPr lvl="1"/>
            <a:r>
              <a:rPr lang="pt-BR" dirty="0" smtClean="0"/>
              <a:t>Falha por software não injetada;</a:t>
            </a:r>
          </a:p>
          <a:p>
            <a:pPr lvl="1"/>
            <a:r>
              <a:rPr lang="pt-BR" dirty="0" smtClean="0"/>
              <a:t>Falha de sensor injetada (ajuste de ganho alterado/iluminação IR);</a:t>
            </a:r>
          </a:p>
          <a:p>
            <a:pPr lvl="1"/>
            <a:r>
              <a:rPr lang="pt-BR" dirty="0" smtClean="0"/>
              <a:t>Dificuldade de debugging: Escrita de log em serial compromete aferições de tempos/Serial toma tempo, escrita em OLED toma tempo;</a:t>
            </a:r>
          </a:p>
          <a:p>
            <a:pPr lvl="1"/>
            <a:r>
              <a:rPr lang="pt-BR" dirty="0" smtClean="0"/>
              <a:t>Algoritmo estatístico por correlação a ser melhorado pois depende de cenários de uso;</a:t>
            </a:r>
          </a:p>
          <a:p>
            <a:pPr lvl="1"/>
            <a:r>
              <a:rPr lang="pt-BR" dirty="0" smtClean="0"/>
              <a:t>Complexidades: ISRs, Módulo Sensor IR sem interferência, Correlação de Validação, Serial e OLED para debugg;</a:t>
            </a:r>
          </a:p>
          <a:p>
            <a:pPr lvl="1"/>
            <a:endParaRPr lang="pt-BR" dirty="0" smtClean="0"/>
          </a:p>
          <a:p>
            <a:pPr lvl="1">
              <a:buNone/>
            </a:pPr>
            <a:endParaRPr lang="pt-BR" dirty="0" smtClean="0"/>
          </a:p>
          <a:p>
            <a:pPr lvl="1"/>
            <a:endParaRPr lang="pt-BR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010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dirty="0" smtClean="0"/>
              <a:t>Acionamento Failsafe</a:t>
            </a:r>
          </a:p>
          <a:p>
            <a:pPr>
              <a:buNone/>
            </a:pPr>
            <a:endParaRPr lang="pt-BR" dirty="0" smtClean="0"/>
          </a:p>
          <a:p>
            <a:r>
              <a:rPr lang="pt-BR" sz="2800" dirty="0" smtClean="0"/>
              <a:t>Necessidade:</a:t>
            </a:r>
          </a:p>
          <a:p>
            <a:pPr lvl="1"/>
            <a:r>
              <a:rPr lang="pt-BR" sz="2400" dirty="0" smtClean="0"/>
              <a:t>Autopiloto Reconhecer Falha de Propulsão para ação de Fail Safe (Paraquedas, Descida em Parafuso)</a:t>
            </a:r>
          </a:p>
          <a:p>
            <a:r>
              <a:rPr lang="pt-BR" sz="2800" dirty="0" smtClean="0"/>
              <a:t>Problema: </a:t>
            </a:r>
          </a:p>
          <a:p>
            <a:pPr lvl="1"/>
            <a:r>
              <a:rPr lang="pt-BR" sz="2400" dirty="0" smtClean="0"/>
              <a:t>Detectar Falha de Propulsão</a:t>
            </a:r>
          </a:p>
          <a:p>
            <a:r>
              <a:rPr lang="pt-BR" sz="2800" dirty="0" smtClean="0"/>
              <a:t>Proposta do Sistema Detector:</a:t>
            </a:r>
          </a:p>
          <a:p>
            <a:pPr lvl="1"/>
            <a:r>
              <a:rPr lang="pt-BR" sz="2400" dirty="0" smtClean="0"/>
              <a:t>Comparador: Comando de Velocidade (PWM) x Medida Tacômetro (RPM)</a:t>
            </a:r>
          </a:p>
          <a:p>
            <a:endParaRPr lang="pt-BR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dirty="0" smtClean="0"/>
              <a:t>Easystar</a:t>
            </a:r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676400"/>
            <a:ext cx="6451600" cy="483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762000"/>
          </a:xfrm>
        </p:spPr>
        <p:txBody>
          <a:bodyPr>
            <a:normAutofit fontScale="92500"/>
          </a:bodyPr>
          <a:lstStyle/>
          <a:p>
            <a:pPr>
              <a:buNone/>
            </a:pPr>
            <a:r>
              <a:rPr lang="pt-BR" dirty="0" smtClean="0"/>
              <a:t>Easystar – Torre do Motor Elétrico com Hélice Bipá</a:t>
            </a:r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2209800"/>
            <a:ext cx="4061078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762000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pt-BR" dirty="0" smtClean="0"/>
              <a:t>Sistema de Energia, Controlador de Velocidade, Receptor, Motor e Hélice</a:t>
            </a:r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46298" y="2819400"/>
            <a:ext cx="5664302" cy="36947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228600" y="2743200"/>
            <a:ext cx="2895600" cy="373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Receptor</a:t>
            </a:r>
            <a:r>
              <a:rPr kumimoji="0" lang="pt-B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represetando o Sistema de Auto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pt-BR" sz="3200" b="1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pilotagem</a:t>
            </a:r>
            <a:endParaRPr kumimoji="0" lang="pt-BR" sz="32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8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742950" marR="0" lvl="1" indent="-28575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pt-BR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Detector de Falha de Propulsão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838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pt-BR" dirty="0" smtClean="0"/>
              <a:t>Diagrama de blocos </a:t>
            </a:r>
            <a:r>
              <a:rPr lang="pt-BR" b="1" dirty="0" smtClean="0"/>
              <a:t>Sem</a:t>
            </a:r>
            <a:r>
              <a:rPr lang="pt-BR" dirty="0" smtClean="0"/>
              <a:t> sistema detector</a:t>
            </a:r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dirty="0" smtClean="0"/>
          </a:p>
          <a:p>
            <a:pPr>
              <a:buNone/>
            </a:pPr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endParaRPr lang="pt-BR" sz="2800" dirty="0" smtClean="0"/>
          </a:p>
          <a:p>
            <a:pPr>
              <a:buNone/>
            </a:pPr>
            <a:endParaRPr lang="pt-BR" sz="2800" dirty="0" smtClean="0"/>
          </a:p>
          <a:p>
            <a:pPr lvl="1">
              <a:buNone/>
            </a:pPr>
            <a:endParaRPr lang="pt-BR" sz="2400" dirty="0" smtClean="0"/>
          </a:p>
        </p:txBody>
      </p:sp>
      <p:sp>
        <p:nvSpPr>
          <p:cNvPr id="2050" name="AutoShape 2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2" name="AutoShape 4" descr="blob:https://web.whatsapp.com/22663023-d937-4af7-8c1d-eae9ef3f0ba8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2362200"/>
            <a:ext cx="7345363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7050</TotalTime>
  <Words>2986</Words>
  <Application>Microsoft Office PowerPoint</Application>
  <PresentationFormat>On-screen Show (4:3)</PresentationFormat>
  <Paragraphs>708</Paragraphs>
  <Slides>40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Detector de Falha de Propulsão em Aeronaves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 – Fase 2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  <vt:lpstr>Detector de Falha de Propulsão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Detector de Falha de Propusão</dc:title>
  <dc:creator>omara</dc:creator>
  <cp:lastModifiedBy>Omar Achraf</cp:lastModifiedBy>
  <cp:revision>86</cp:revision>
  <dcterms:created xsi:type="dcterms:W3CDTF">2006-08-16T00:00:00Z</dcterms:created>
  <dcterms:modified xsi:type="dcterms:W3CDTF">2023-09-19T16:48:25Z</dcterms:modified>
</cp:coreProperties>
</file>

<file path=docProps/thumbnail.jpeg>
</file>